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81" r:id="rId5"/>
    <p:sldId id="284" r:id="rId6"/>
    <p:sldId id="280" r:id="rId7"/>
    <p:sldId id="278" r:id="rId8"/>
    <p:sldId id="261" r:id="rId9"/>
    <p:sldId id="273" r:id="rId10"/>
    <p:sldId id="279" r:id="rId11"/>
    <p:sldId id="293" r:id="rId12"/>
    <p:sldId id="277" r:id="rId13"/>
    <p:sldId id="266" r:id="rId14"/>
    <p:sldId id="295" r:id="rId15"/>
    <p:sldId id="297" r:id="rId16"/>
    <p:sldId id="298" r:id="rId17"/>
    <p:sldId id="299" r:id="rId18"/>
    <p:sldId id="300" r:id="rId19"/>
    <p:sldId id="302" r:id="rId20"/>
    <p:sldId id="301" r:id="rId21"/>
    <p:sldId id="303" r:id="rId22"/>
    <p:sldId id="304" r:id="rId23"/>
    <p:sldId id="305" r:id="rId24"/>
    <p:sldId id="306"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79" autoAdjust="0"/>
  </p:normalViewPr>
  <p:slideViewPr>
    <p:cSldViewPr snapToGrid="0">
      <p:cViewPr>
        <p:scale>
          <a:sx n="91" d="100"/>
          <a:sy n="91" d="100"/>
        </p:scale>
        <p:origin x="322" y="646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75443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97632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209764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850457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621013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23301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01488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32869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26497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11/27/2024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5700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736271" y="1513115"/>
            <a:ext cx="8719458" cy="2286000"/>
          </a:xfrm>
        </p:spPr>
        <p:txBody>
          <a:bodyPr/>
          <a:lstStyle/>
          <a:p>
            <a:pPr fontAlgn="base"/>
            <a:r>
              <a:rPr lang="en-US" b="1" i="0" dirty="0">
                <a:solidFill>
                  <a:srgbClr val="FFFFFF"/>
                </a:solidFill>
                <a:effectLst/>
              </a:rPr>
              <a:t>superior Employee Privacy Practices</a:t>
            </a:r>
          </a:p>
        </p:txBody>
      </p:sp>
      <p:sp>
        <p:nvSpPr>
          <p:cNvPr id="8" name="Flowchart: Process 7">
            <a:extLst>
              <a:ext uri="{FF2B5EF4-FFF2-40B4-BE49-F238E27FC236}">
                <a16:creationId xmlns:a16="http://schemas.microsoft.com/office/drawing/2014/main" id="{7813C265-DA68-40EA-B85A-95CE88363CD5}"/>
              </a:ext>
            </a:extLst>
          </p:cNvPr>
          <p:cNvSpPr/>
          <p:nvPr/>
        </p:nvSpPr>
        <p:spPr>
          <a:xfrm>
            <a:off x="-10886" y="3541931"/>
            <a:ext cx="12192000" cy="794657"/>
          </a:xfrm>
          <a:prstGeom prst="flowChartProcess">
            <a:avLst/>
          </a:prstGeom>
          <a:solidFill>
            <a:schemeClr val="accent5">
              <a:lumMod val="10000"/>
              <a:lumOff val="90000"/>
              <a:alpha val="50000"/>
            </a:schemeClr>
          </a:solidFill>
          <a:ln>
            <a:solidFill>
              <a:schemeClr val="accent5">
                <a:lumMod val="10000"/>
                <a:lumOff val="9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73F983-2E3C-4857-8E22-3271BB742B1A}"/>
              </a:ext>
            </a:extLst>
          </p:cNvPr>
          <p:cNvSpPr txBox="1"/>
          <p:nvPr/>
        </p:nvSpPr>
        <p:spPr>
          <a:xfrm>
            <a:off x="1295399" y="3616093"/>
            <a:ext cx="9579429" cy="646331"/>
          </a:xfrm>
          <a:prstGeom prst="rect">
            <a:avLst/>
          </a:prstGeom>
          <a:noFill/>
        </p:spPr>
        <p:txBody>
          <a:bodyPr wrap="square" rtlCol="0">
            <a:spAutoFit/>
          </a:bodyPr>
          <a:lstStyle/>
          <a:p>
            <a:pPr algn="ctr"/>
            <a:r>
              <a:rPr lang="en-US" sz="3600" dirty="0">
                <a:solidFill>
                  <a:schemeClr val="bg1"/>
                </a:solidFill>
              </a:rPr>
              <a:t>How to design and execute it</a:t>
            </a:r>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750"/>
                                        <p:tgtEl>
                                          <p:spTgt spid="8"/>
                                        </p:tgtEl>
                                      </p:cBhvr>
                                    </p:animEffect>
                                  </p:childTnLst>
                                </p:cTn>
                              </p:par>
                            </p:childTnLst>
                          </p:cTn>
                        </p:par>
                        <p:par>
                          <p:cTn id="12" fill="hold">
                            <p:stCondLst>
                              <p:cond delay="225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023989"/>
          </a:xfrm>
          <a:noFill/>
        </p:spPr>
        <p:txBody>
          <a:bodyPr anchor="ctr"/>
          <a:lstStyle/>
          <a:p>
            <a:r>
              <a:rPr lang="en-US" sz="4000" u="sng" dirty="0"/>
              <a:t>Frameworks</a:t>
            </a:r>
            <a:endParaRPr lang="en-US" u="sng"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533400" y="1790329"/>
            <a:ext cx="5134335" cy="4113054"/>
          </a:xfrm>
          <a:noFill/>
        </p:spPr>
        <p:txBody>
          <a:bodyPr vert="horz" lIns="91440" tIns="45720" rIns="91440" bIns="45720" rtlCol="0" anchor="t">
            <a:normAutofit/>
          </a:bodyPr>
          <a:lstStyle/>
          <a:p>
            <a:pPr lvl="1" indent="0" algn="ctr">
              <a:buNone/>
            </a:pPr>
            <a:r>
              <a:rPr lang="en-US" b="1" u="sng" dirty="0"/>
              <a:t>Privacy-by-Design</a:t>
            </a:r>
          </a:p>
          <a:p>
            <a:pPr marL="285750" lvl="1" indent="-285750">
              <a:buFont typeface="Wingdings" panose="05000000000000000000" pitchFamily="2" charset="2"/>
              <a:buChar char="v"/>
            </a:pPr>
            <a:r>
              <a:rPr lang="en-US" b="1" dirty="0"/>
              <a:t>Proactive Approach:</a:t>
            </a:r>
            <a:r>
              <a:rPr lang="en-US" dirty="0"/>
              <a:t> Integrate privacy considerations into systems and processes from the beginning rather than as an afterthought.</a:t>
            </a:r>
          </a:p>
          <a:p>
            <a:pPr marL="285750" lvl="1" indent="-285750">
              <a:buFont typeface="Wingdings" panose="05000000000000000000" pitchFamily="2" charset="2"/>
              <a:buChar char="v"/>
            </a:pPr>
            <a:r>
              <a:rPr lang="en-US" b="1" dirty="0"/>
              <a:t>Secure Technology: </a:t>
            </a:r>
            <a:r>
              <a:rPr lang="en-US" dirty="0"/>
              <a:t>Use secure platforms and ensure privacy safeguards are built into tools and applications used by employees.</a:t>
            </a:r>
          </a:p>
          <a:p>
            <a:pPr marL="285750" lvl="1" indent="-285750">
              <a:buFont typeface="Wingdings" panose="05000000000000000000" pitchFamily="2" charset="2"/>
              <a:buChar char="v"/>
            </a:pPr>
            <a:r>
              <a:rPr lang="en-US" b="1" dirty="0"/>
              <a:t>Continuous Review: </a:t>
            </a:r>
            <a:r>
              <a:rPr lang="en-US" dirty="0"/>
              <a:t>Regularly assess and improve privacy practices to adapt to new challenges and technologies.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439136" cy="4113054"/>
          </a:xfrm>
          <a:noFill/>
        </p:spPr>
        <p:txBody>
          <a:bodyPr>
            <a:normAutofit fontScale="92500"/>
          </a:bodyPr>
          <a:lstStyle/>
          <a:p>
            <a:pPr algn="ctr"/>
            <a:r>
              <a:rPr lang="en-US" b="1" u="sng" dirty="0"/>
              <a:t>Data Minimization</a:t>
            </a:r>
          </a:p>
          <a:p>
            <a:pPr marL="285750" indent="-285750">
              <a:buFont typeface="Wingdings" panose="05000000000000000000" pitchFamily="2" charset="2"/>
              <a:buChar char="v"/>
            </a:pPr>
            <a:r>
              <a:rPr lang="en-US" b="1" dirty="0"/>
              <a:t>Essential Data Only: </a:t>
            </a:r>
            <a:r>
              <a:rPr lang="en-US" dirty="0"/>
              <a:t>Collect and retain only the information necessary for specific operational purposes.</a:t>
            </a:r>
          </a:p>
          <a:p>
            <a:pPr marL="285750" indent="-285750">
              <a:buFont typeface="Wingdings" panose="05000000000000000000" pitchFamily="2" charset="2"/>
              <a:buChar char="v"/>
            </a:pPr>
            <a:r>
              <a:rPr lang="en-US" b="1" dirty="0"/>
              <a:t>Avoid Over-Collection: </a:t>
            </a:r>
            <a:r>
              <a:rPr lang="en-US" dirty="0"/>
              <a:t>Refrain from gathering excessive or irrelevant data, such as unnecessary personal identifiers or behavioral tracking.</a:t>
            </a:r>
          </a:p>
          <a:p>
            <a:pPr marL="285750" indent="-285750">
              <a:buFont typeface="Wingdings" panose="05000000000000000000" pitchFamily="2" charset="2"/>
              <a:buChar char="v"/>
            </a:pPr>
            <a:r>
              <a:rPr lang="en-US" b="1" dirty="0"/>
              <a:t>Retention Policies: </a:t>
            </a:r>
            <a:r>
              <a:rPr lang="en-US" dirty="0"/>
              <a:t>Establish clear guidelines for securely deleting outdated or redundant employee information.</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26E5B4FD-729E-4C67-8841-792D4424D896}"/>
              </a:ext>
            </a:extLst>
          </p:cNvPr>
          <p:cNvCxnSpPr>
            <a:cxnSpLocks/>
          </p:cNvCxnSpPr>
          <p:nvPr/>
        </p:nvCxnSpPr>
        <p:spPr>
          <a:xfrm>
            <a:off x="5976257" y="1389749"/>
            <a:ext cx="0" cy="439056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43777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14:presetBounceEnd="66667">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14:bounceEnd="66667">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66667">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14:bounceEnd="66667">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14:bounceEnd="66667">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14:presetBounceEnd="66667">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66667">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14:presetBounceEnd="66667">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14:bounceEnd="66667">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14:bounceEnd="66667">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14:presetBounceEnd="66667">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14:bounceEnd="66667">
                                          <p:cBhvr additive="base">
                                            <p:cTn id="31" dur="750" fill="hold"/>
                                            <p:tgtEl>
                                              <p:spTgt spid="4">
                                                <p:txEl>
                                                  <p:pRg st="0" end="0"/>
                                                </p:txEl>
                                              </p:spTgt>
                                            </p:tgtEl>
                                            <p:attrNameLst>
                                              <p:attrName>ppt_x</p:attrName>
                                            </p:attrNameLst>
                                          </p:cBhvr>
                                          <p:tavLst>
                                            <p:tav tm="0">
                                              <p:val>
                                                <p:strVal val="1+#ppt_w/2"/>
                                              </p:val>
                                            </p:tav>
                                            <p:tav tm="100000">
                                              <p:val>
                                                <p:strVal val="#ppt_x"/>
                                              </p:val>
                                            </p:tav>
                                          </p:tavLst>
                                        </p:anim>
                                        <p:anim calcmode="lin" valueType="num" p14:bounceEnd="66667">
                                          <p:cBhvr additive="base">
                                            <p:cTn id="3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14:presetBounceEnd="66667">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 calcmode="lin" valueType="num" p14:bounceEnd="66667">
                                          <p:cBhvr additive="base">
                                            <p:cTn id="36" dur="750" fill="hold"/>
                                            <p:tgtEl>
                                              <p:spTgt spid="4">
                                                <p:txEl>
                                                  <p:pRg st="1" end="1"/>
                                                </p:txEl>
                                              </p:spTgt>
                                            </p:tgtEl>
                                            <p:attrNameLst>
                                              <p:attrName>ppt_x</p:attrName>
                                            </p:attrNameLst>
                                          </p:cBhvr>
                                          <p:tavLst>
                                            <p:tav tm="0">
                                              <p:val>
                                                <p:strVal val="1+#ppt_w/2"/>
                                              </p:val>
                                            </p:tav>
                                            <p:tav tm="100000">
                                              <p:val>
                                                <p:strVal val="#ppt_x"/>
                                              </p:val>
                                            </p:tav>
                                          </p:tavLst>
                                        </p:anim>
                                        <p:anim calcmode="lin" valueType="num" p14:bounceEnd="66667">
                                          <p:cBhvr additive="base">
                                            <p:cTn id="37" dur="75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2" fill="hold" nodeType="afterEffect" p14:presetBounceEnd="66667">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14:bounceEnd="66667">
                                          <p:cBhvr additive="base">
                                            <p:cTn id="41" dur="750" fill="hold"/>
                                            <p:tgtEl>
                                              <p:spTgt spid="4">
                                                <p:txEl>
                                                  <p:pRg st="2" end="2"/>
                                                </p:txEl>
                                              </p:spTgt>
                                            </p:tgtEl>
                                            <p:attrNameLst>
                                              <p:attrName>ppt_x</p:attrName>
                                            </p:attrNameLst>
                                          </p:cBhvr>
                                          <p:tavLst>
                                            <p:tav tm="0">
                                              <p:val>
                                                <p:strVal val="1+#ppt_w/2"/>
                                              </p:val>
                                            </p:tav>
                                            <p:tav tm="100000">
                                              <p:val>
                                                <p:strVal val="#ppt_x"/>
                                              </p:val>
                                            </p:tav>
                                          </p:tavLst>
                                        </p:anim>
                                        <p:anim calcmode="lin" valueType="num" p14:bounceEnd="66667">
                                          <p:cBhvr additive="base">
                                            <p:cTn id="42"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2" fill="hold" nodeType="afterEffect" p14:presetBounceEnd="66667">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 calcmode="lin" valueType="num" p14:bounceEnd="66667">
                                          <p:cBhvr additive="base">
                                            <p:cTn id="46" dur="750" fill="hold"/>
                                            <p:tgtEl>
                                              <p:spTgt spid="4">
                                                <p:txEl>
                                                  <p:pRg st="3" end="3"/>
                                                </p:txEl>
                                              </p:spTgt>
                                            </p:tgtEl>
                                            <p:attrNameLst>
                                              <p:attrName>ppt_x</p:attrName>
                                            </p:attrNameLst>
                                          </p:cBhvr>
                                          <p:tavLst>
                                            <p:tav tm="0">
                                              <p:val>
                                                <p:strVal val="1+#ppt_w/2"/>
                                              </p:val>
                                            </p:tav>
                                            <p:tav tm="100000">
                                              <p:val>
                                                <p:strVal val="#ppt_x"/>
                                              </p:val>
                                            </p:tav>
                                          </p:tavLst>
                                        </p:anim>
                                        <p:anim calcmode="lin" valueType="num" p14:bounceEnd="66667">
                                          <p:cBhvr additive="base">
                                            <p:cTn id="47" dur="75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3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 calcmode="lin" valueType="num">
                                          <p:cBhvr additive="base">
                                            <p:cTn id="36" dur="75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37" dur="75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2" fill="hold" nodeType="after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75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42"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2" fill="hold" nodeType="after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 calcmode="lin" valueType="num">
                                          <p:cBhvr additive="base">
                                            <p:cTn id="46" dur="75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555174" y="1790329"/>
            <a:ext cx="5134335" cy="4113054"/>
          </a:xfrm>
          <a:noFill/>
        </p:spPr>
        <p:txBody>
          <a:bodyPr vert="horz" lIns="91440" tIns="45720" rIns="91440" bIns="45720" rtlCol="0" anchor="t">
            <a:normAutofit fontScale="92500" lnSpcReduction="10000"/>
          </a:bodyPr>
          <a:lstStyle/>
          <a:p>
            <a:pPr algn="ctr"/>
            <a:r>
              <a:rPr lang="en-US" b="1" u="sng" dirty="0"/>
              <a:t>Transparent Policies</a:t>
            </a:r>
            <a:endParaRPr lang="en-US" u="sng" dirty="0"/>
          </a:p>
          <a:p>
            <a:pPr marL="285750" indent="-285750">
              <a:buFont typeface="Wingdings" panose="05000000000000000000" pitchFamily="2" charset="2"/>
              <a:buChar char="v"/>
            </a:pPr>
            <a:r>
              <a:rPr lang="en-US" b="1" dirty="0"/>
              <a:t>Clear Communication:</a:t>
            </a:r>
            <a:r>
              <a:rPr lang="en-US" dirty="0"/>
              <a:t> Ensure employees understand what data is collected, how it’s used, and why it’s necessary.</a:t>
            </a:r>
          </a:p>
          <a:p>
            <a:pPr marL="285750" indent="-285750">
              <a:buFont typeface="Wingdings" panose="05000000000000000000" pitchFamily="2" charset="2"/>
              <a:buChar char="v"/>
            </a:pPr>
            <a:r>
              <a:rPr lang="en-US" b="1" dirty="0"/>
              <a:t>Informed Consent:</a:t>
            </a:r>
            <a:r>
              <a:rPr lang="en-US" dirty="0"/>
              <a:t> Obtain explicit consent where required, particularly for sensitive data or monitoring activities.</a:t>
            </a:r>
          </a:p>
          <a:p>
            <a:pPr marL="285750" indent="-285750">
              <a:buFont typeface="Wingdings" panose="05000000000000000000" pitchFamily="2" charset="2"/>
              <a:buChar char="v"/>
            </a:pPr>
            <a:r>
              <a:rPr lang="en-US" b="1" dirty="0"/>
              <a:t>Feedback Mechanisms:</a:t>
            </a:r>
            <a:r>
              <a:rPr lang="en-US" dirty="0"/>
              <a:t> Provide channels for employees to ask questions or express concerns about privacy practices.</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502492" y="1790329"/>
            <a:ext cx="5134335" cy="4113054"/>
          </a:xfrm>
          <a:noFill/>
        </p:spPr>
        <p:txBody>
          <a:bodyPr>
            <a:normAutofit lnSpcReduction="10000"/>
          </a:bodyPr>
          <a:lstStyle/>
          <a:p>
            <a:pPr algn="ctr"/>
            <a:r>
              <a:rPr lang="en-US" b="1" u="sng" dirty="0"/>
              <a:t>Access Control</a:t>
            </a:r>
            <a:endParaRPr lang="en-US" u="sng" dirty="0"/>
          </a:p>
          <a:p>
            <a:pPr marL="285750" indent="-285750">
              <a:buFont typeface="Wingdings" panose="05000000000000000000" pitchFamily="2" charset="2"/>
              <a:buChar char="v"/>
            </a:pPr>
            <a:r>
              <a:rPr lang="en-US" b="1" dirty="0"/>
              <a:t>Role-Based Access:</a:t>
            </a:r>
            <a:r>
              <a:rPr lang="en-US" dirty="0"/>
              <a:t> Limit access to sensitive data based on job roles and responsibilities to reduce exposure.</a:t>
            </a:r>
          </a:p>
          <a:p>
            <a:pPr marL="285750" indent="-285750">
              <a:buFont typeface="Wingdings" panose="05000000000000000000" pitchFamily="2" charset="2"/>
              <a:buChar char="v"/>
            </a:pPr>
            <a:r>
              <a:rPr lang="en-US" b="1" dirty="0"/>
              <a:t>Authentication Protocols:</a:t>
            </a:r>
            <a:r>
              <a:rPr lang="en-US" dirty="0"/>
              <a:t> Implement robust login security measures, such as multi-factor authentication (MFA).</a:t>
            </a:r>
          </a:p>
          <a:p>
            <a:pPr marL="285750" indent="-285750">
              <a:buFont typeface="Wingdings" panose="05000000000000000000" pitchFamily="2" charset="2"/>
              <a:buChar char="v"/>
            </a:pPr>
            <a:r>
              <a:rPr lang="en-US" b="1" dirty="0"/>
              <a:t>Audit Trails:</a:t>
            </a:r>
            <a:r>
              <a:rPr lang="en-US" dirty="0"/>
              <a:t> Maintain logs to monitor and review access to sensitive employee information.</a:t>
            </a:r>
          </a:p>
          <a:p>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Title 1">
            <a:extLst>
              <a:ext uri="{FF2B5EF4-FFF2-40B4-BE49-F238E27FC236}">
                <a16:creationId xmlns:a16="http://schemas.microsoft.com/office/drawing/2014/main" id="{3B76682E-79BE-496B-9023-6AC7E02F4B66}"/>
              </a:ext>
            </a:extLst>
          </p:cNvPr>
          <p:cNvSpPr>
            <a:spLocks noGrp="1"/>
          </p:cNvSpPr>
          <p:nvPr>
            <p:ph type="title"/>
          </p:nvPr>
        </p:nvSpPr>
        <p:spPr>
          <a:xfrm>
            <a:off x="838200" y="365125"/>
            <a:ext cx="10515600" cy="1325563"/>
          </a:xfrm>
          <a:noFill/>
        </p:spPr>
        <p:txBody>
          <a:bodyPr anchor="ctr"/>
          <a:lstStyle/>
          <a:p>
            <a:r>
              <a:rPr lang="en-US" sz="4000" u="sng" dirty="0"/>
              <a:t>Frameworks</a:t>
            </a:r>
            <a:endParaRPr lang="en-US" u="sng" dirty="0"/>
          </a:p>
        </p:txBody>
      </p:sp>
      <p:cxnSp>
        <p:nvCxnSpPr>
          <p:cNvPr id="9" name="Straight Connector 8">
            <a:extLst>
              <a:ext uri="{FF2B5EF4-FFF2-40B4-BE49-F238E27FC236}">
                <a16:creationId xmlns:a16="http://schemas.microsoft.com/office/drawing/2014/main" id="{98EC79BC-369B-432B-8288-D0BF544B8DA0}"/>
              </a:ext>
            </a:extLst>
          </p:cNvPr>
          <p:cNvCxnSpPr/>
          <p:nvPr/>
        </p:nvCxnSpPr>
        <p:spPr>
          <a:xfrm>
            <a:off x="6096000" y="1389749"/>
            <a:ext cx="0" cy="439056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2722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750"/>
                                </p:stCondLst>
                                <p:childTnLst>
                                  <p:par>
                                    <p:cTn id="9" presetID="2" presetClass="entr" presetSubtype="8" fill="hold" nodeType="afterEffect" p14:presetBounceEnd="66667">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14:bounceEnd="66667">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66667">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14:bounceEnd="66667">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14:bounceEnd="66667">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14:presetBounceEnd="66667">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66667">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14:presetBounceEnd="66667">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14:bounceEnd="66667">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14:bounceEnd="66667">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14:presetBounceEnd="66667">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14:bounceEnd="66667">
                                          <p:cBhvr additive="base">
                                            <p:cTn id="31" dur="750" fill="hold"/>
                                            <p:tgtEl>
                                              <p:spTgt spid="4">
                                                <p:txEl>
                                                  <p:pRg st="0" end="0"/>
                                                </p:txEl>
                                              </p:spTgt>
                                            </p:tgtEl>
                                            <p:attrNameLst>
                                              <p:attrName>ppt_x</p:attrName>
                                            </p:attrNameLst>
                                          </p:cBhvr>
                                          <p:tavLst>
                                            <p:tav tm="0">
                                              <p:val>
                                                <p:strVal val="1+#ppt_w/2"/>
                                              </p:val>
                                            </p:tav>
                                            <p:tav tm="100000">
                                              <p:val>
                                                <p:strVal val="#ppt_x"/>
                                              </p:val>
                                            </p:tav>
                                          </p:tavLst>
                                        </p:anim>
                                        <p:anim calcmode="lin" valueType="num" p14:bounceEnd="66667">
                                          <p:cBhvr additive="base">
                                            <p:cTn id="3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14:presetBounceEnd="66667">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 calcmode="lin" valueType="num" p14:bounceEnd="66667">
                                          <p:cBhvr additive="base">
                                            <p:cTn id="36" dur="750" fill="hold"/>
                                            <p:tgtEl>
                                              <p:spTgt spid="4">
                                                <p:txEl>
                                                  <p:pRg st="1" end="1"/>
                                                </p:txEl>
                                              </p:spTgt>
                                            </p:tgtEl>
                                            <p:attrNameLst>
                                              <p:attrName>ppt_x</p:attrName>
                                            </p:attrNameLst>
                                          </p:cBhvr>
                                          <p:tavLst>
                                            <p:tav tm="0">
                                              <p:val>
                                                <p:strVal val="1+#ppt_w/2"/>
                                              </p:val>
                                            </p:tav>
                                            <p:tav tm="100000">
                                              <p:val>
                                                <p:strVal val="#ppt_x"/>
                                              </p:val>
                                            </p:tav>
                                          </p:tavLst>
                                        </p:anim>
                                        <p:anim calcmode="lin" valueType="num" p14:bounceEnd="66667">
                                          <p:cBhvr additive="base">
                                            <p:cTn id="37" dur="75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2" fill="hold" nodeType="afterEffect" p14:presetBounceEnd="66667">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14:bounceEnd="66667">
                                          <p:cBhvr additive="base">
                                            <p:cTn id="41" dur="750" fill="hold"/>
                                            <p:tgtEl>
                                              <p:spTgt spid="4">
                                                <p:txEl>
                                                  <p:pRg st="2" end="2"/>
                                                </p:txEl>
                                              </p:spTgt>
                                            </p:tgtEl>
                                            <p:attrNameLst>
                                              <p:attrName>ppt_x</p:attrName>
                                            </p:attrNameLst>
                                          </p:cBhvr>
                                          <p:tavLst>
                                            <p:tav tm="0">
                                              <p:val>
                                                <p:strVal val="1+#ppt_w/2"/>
                                              </p:val>
                                            </p:tav>
                                            <p:tav tm="100000">
                                              <p:val>
                                                <p:strVal val="#ppt_x"/>
                                              </p:val>
                                            </p:tav>
                                          </p:tavLst>
                                        </p:anim>
                                        <p:anim calcmode="lin" valueType="num" p14:bounceEnd="66667">
                                          <p:cBhvr additive="base">
                                            <p:cTn id="42"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2" fill="hold" nodeType="afterEffect" p14:presetBounceEnd="66667">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 calcmode="lin" valueType="num" p14:bounceEnd="66667">
                                          <p:cBhvr additive="base">
                                            <p:cTn id="46" dur="750" fill="hold"/>
                                            <p:tgtEl>
                                              <p:spTgt spid="4">
                                                <p:txEl>
                                                  <p:pRg st="3" end="3"/>
                                                </p:txEl>
                                              </p:spTgt>
                                            </p:tgtEl>
                                            <p:attrNameLst>
                                              <p:attrName>ppt_x</p:attrName>
                                            </p:attrNameLst>
                                          </p:cBhvr>
                                          <p:tavLst>
                                            <p:tav tm="0">
                                              <p:val>
                                                <p:strVal val="1+#ppt_w/2"/>
                                              </p:val>
                                            </p:tav>
                                            <p:tav tm="100000">
                                              <p:val>
                                                <p:strVal val="#ppt_x"/>
                                              </p:val>
                                            </p:tav>
                                          </p:tavLst>
                                        </p:anim>
                                        <p:anim calcmode="lin" valueType="num" p14:bounceEnd="66667">
                                          <p:cBhvr additive="base">
                                            <p:cTn id="47" dur="75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2"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7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3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nodeType="after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 calcmode="lin" valueType="num">
                                          <p:cBhvr additive="base">
                                            <p:cTn id="36" dur="75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37" dur="75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2" fill="hold" nodeType="after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75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42"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2" fill="hold" nodeType="after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 calcmode="lin" valueType="num">
                                          <p:cBhvr additive="base">
                                            <p:cTn id="46" dur="75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bstract background of dark mesh">
            <a:extLst>
              <a:ext uri="{FF2B5EF4-FFF2-40B4-BE49-F238E27FC236}">
                <a16:creationId xmlns:a16="http://schemas.microsoft.com/office/drawing/2014/main" id="{CA641A4B-743B-42EE-91ED-1EEFA3B8A1B0}"/>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a:xfrm>
            <a:off x="-10886"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077219"/>
            <a:ext cx="9144000" cy="2286000"/>
          </a:xfrm>
        </p:spPr>
        <p:txBody>
          <a:bodyPr/>
          <a:lstStyle/>
          <a:p>
            <a:r>
              <a:rPr lang="en-US" sz="5400" dirty="0"/>
              <a:t>Identifying Security Implications</a:t>
            </a:r>
          </a:p>
        </p:txBody>
      </p:sp>
      <p:sp>
        <p:nvSpPr>
          <p:cNvPr id="5" name="Flowchart: Process 4">
            <a:extLst>
              <a:ext uri="{FF2B5EF4-FFF2-40B4-BE49-F238E27FC236}">
                <a16:creationId xmlns:a16="http://schemas.microsoft.com/office/drawing/2014/main" id="{89BDAA34-6A0B-4B1F-AB36-2B28B43AB0A5}"/>
              </a:ext>
            </a:extLst>
          </p:cNvPr>
          <p:cNvSpPr/>
          <p:nvPr/>
        </p:nvSpPr>
        <p:spPr>
          <a:xfrm>
            <a:off x="1295398" y="3541931"/>
            <a:ext cx="9579429" cy="794657"/>
          </a:xfrm>
          <a:prstGeom prst="flowChartProcess">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6FC7BE-63A4-42E5-A205-C835CCFED3B8}"/>
              </a:ext>
            </a:extLst>
          </p:cNvPr>
          <p:cNvSpPr txBox="1"/>
          <p:nvPr/>
        </p:nvSpPr>
        <p:spPr>
          <a:xfrm>
            <a:off x="1295399" y="3523760"/>
            <a:ext cx="9579429" cy="830997"/>
          </a:xfrm>
          <a:prstGeom prst="rect">
            <a:avLst/>
          </a:prstGeom>
          <a:noFill/>
        </p:spPr>
        <p:txBody>
          <a:bodyPr wrap="square" rtlCol="0">
            <a:spAutoFit/>
          </a:bodyPr>
          <a:lstStyle/>
          <a:p>
            <a:pPr algn="ctr"/>
            <a:r>
              <a:rPr lang="en-US" sz="2400" i="1" dirty="0">
                <a:solidFill>
                  <a:schemeClr val="bg2"/>
                </a:solidFill>
              </a:rPr>
              <a:t>The cost of neglecting employee data privacy isn’t just financial—it’s the loss of trust, reputation, and integrity.</a:t>
            </a:r>
          </a:p>
        </p:txBody>
      </p:sp>
    </p:spTree>
    <p:extLst>
      <p:ext uri="{BB962C8B-B14F-4D97-AF65-F5344CB8AC3E}">
        <p14:creationId xmlns:p14="http://schemas.microsoft.com/office/powerpoint/2010/main" val="3633895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750"/>
                                        <p:tgtEl>
                                          <p:spTgt spid="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0" y="6167120"/>
            <a:ext cx="6607629" cy="690880"/>
          </a:xfrm>
        </p:spPr>
        <p:txBody>
          <a:bodyPr/>
          <a:lstStyle/>
          <a:p>
            <a:endParaRPr lang="en-US" dirty="0"/>
          </a:p>
        </p:txBody>
      </p:sp>
      <p:pic>
        <p:nvPicPr>
          <p:cNvPr id="5" name="Picture Placeholder 4" descr="Modern chandelier lights">
            <a:extLst>
              <a:ext uri="{FF2B5EF4-FFF2-40B4-BE49-F238E27FC236}">
                <a16:creationId xmlns:a16="http://schemas.microsoft.com/office/drawing/2014/main" id="{26459D9C-6F5D-45DD-B1BF-83AB1B622BC5}"/>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56000"/>
                    </a14:imgEffect>
                  </a14:imgLayer>
                </a14:imgProps>
              </a:ext>
              <a:ext uri="{28A0092B-C50C-407E-A947-70E740481C1C}">
                <a14:useLocalDpi xmlns:a14="http://schemas.microsoft.com/office/drawing/2010/main" val="0"/>
              </a:ext>
            </a:extLst>
          </a:blip>
          <a:srcRect l="20645" r="20645"/>
          <a:stretch>
            <a:fillRect/>
          </a:stretch>
        </p:blipFill>
        <p:spPr/>
      </p:pic>
      <p:sp>
        <p:nvSpPr>
          <p:cNvPr id="12" name="TextBox 11">
            <a:extLst>
              <a:ext uri="{FF2B5EF4-FFF2-40B4-BE49-F238E27FC236}">
                <a16:creationId xmlns:a16="http://schemas.microsoft.com/office/drawing/2014/main" id="{1310BC64-48FC-4293-A493-8A5238DD88E1}"/>
              </a:ext>
            </a:extLst>
          </p:cNvPr>
          <p:cNvSpPr txBox="1"/>
          <p:nvPr/>
        </p:nvSpPr>
        <p:spPr>
          <a:xfrm>
            <a:off x="468086" y="359229"/>
            <a:ext cx="5529943" cy="5262979"/>
          </a:xfrm>
          <a:prstGeom prst="rect">
            <a:avLst/>
          </a:prstGeom>
          <a:noFill/>
        </p:spPr>
        <p:txBody>
          <a:bodyPr wrap="square" rtlCol="0">
            <a:spAutoFit/>
          </a:bodyPr>
          <a:lstStyle/>
          <a:p>
            <a:pPr algn="ctr"/>
            <a:r>
              <a:rPr lang="en-US" sz="2400" b="1" u="sng" dirty="0"/>
              <a:t>Data Breaches</a:t>
            </a:r>
          </a:p>
          <a:p>
            <a:pPr algn="ctr"/>
            <a:endParaRPr lang="en-US" b="1" u="sng" dirty="0"/>
          </a:p>
          <a:p>
            <a:pPr marL="285750" indent="-285750">
              <a:buClr>
                <a:srgbClr val="ED7C49"/>
              </a:buClr>
              <a:buFont typeface="Wingdings" panose="05000000000000000000" pitchFamily="2" charset="2"/>
              <a:buChar char="v"/>
            </a:pPr>
            <a:r>
              <a:rPr lang="en-US" dirty="0"/>
              <a:t>Unauthorized access to employee data can lead to identity theft, fraud, and significant financial and reputational damage.</a:t>
            </a:r>
          </a:p>
          <a:p>
            <a:pPr marL="285750" indent="-285750">
              <a:buClr>
                <a:srgbClr val="ED7C49"/>
              </a:buClr>
              <a:buFont typeface="Wingdings" panose="05000000000000000000" pitchFamily="2" charset="2"/>
              <a:buChar char="v"/>
            </a:pPr>
            <a:endParaRPr lang="en-US" dirty="0"/>
          </a:p>
          <a:p>
            <a:pPr marL="285750" indent="-285750">
              <a:buClr>
                <a:schemeClr val="accent2"/>
              </a:buClr>
              <a:buFont typeface="Wingdings" panose="05000000000000000000" pitchFamily="2" charset="2"/>
              <a:buChar char="v"/>
            </a:pPr>
            <a:r>
              <a:rPr lang="en-US" dirty="0"/>
              <a:t>Protecting sensitive information requires robust security measures, including encryption and monitoring.</a:t>
            </a:r>
          </a:p>
          <a:p>
            <a:endParaRPr lang="en-US" dirty="0"/>
          </a:p>
          <a:p>
            <a:pPr algn="ctr"/>
            <a:r>
              <a:rPr lang="en-US" sz="2400" b="1" u="sng" dirty="0"/>
              <a:t>Internal Threats</a:t>
            </a:r>
            <a:r>
              <a:rPr lang="en-US" sz="2400" dirty="0"/>
              <a:t> </a:t>
            </a:r>
          </a:p>
          <a:p>
            <a:pPr algn="ctr"/>
            <a:endParaRPr lang="en-US" dirty="0"/>
          </a:p>
          <a:p>
            <a:pPr marL="285750" indent="-285750">
              <a:buClr>
                <a:schemeClr val="accent2"/>
              </a:buClr>
              <a:buFont typeface="Wingdings" panose="05000000000000000000" pitchFamily="2" charset="2"/>
              <a:buChar char="v"/>
            </a:pPr>
            <a:r>
              <a:rPr lang="en-US" dirty="0"/>
              <a:t>Insiders, whether malicious or negligent, can misuse employee data, exposing the organization to serious risks.</a:t>
            </a:r>
          </a:p>
          <a:p>
            <a:pPr marL="285750" indent="-285750">
              <a:buClr>
                <a:schemeClr val="accent2"/>
              </a:buClr>
              <a:buFont typeface="Wingdings" panose="05000000000000000000" pitchFamily="2" charset="2"/>
              <a:buChar char="v"/>
            </a:pPr>
            <a:endParaRPr lang="en-US" dirty="0"/>
          </a:p>
          <a:p>
            <a:pPr marL="285750" indent="-285750">
              <a:buClr>
                <a:schemeClr val="accent2"/>
              </a:buClr>
              <a:buFont typeface="Wingdings" panose="05000000000000000000" pitchFamily="2" charset="2"/>
              <a:buChar char="v"/>
            </a:pPr>
            <a:r>
              <a:rPr lang="en-US" dirty="0"/>
              <a:t>Regular audits and access controls are essential to mitigate this risk.</a:t>
            </a:r>
          </a:p>
        </p:txBody>
      </p:sp>
    </p:spTree>
    <p:extLst>
      <p:ext uri="{BB962C8B-B14F-4D97-AF65-F5344CB8AC3E}">
        <p14:creationId xmlns:p14="http://schemas.microsoft.com/office/powerpoint/2010/main" val="3905528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750"/>
                                        <p:tgtEl>
                                          <p:spTgt spid="12">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750"/>
                                        <p:tgtEl>
                                          <p:spTgt spid="12">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Effect transition="in" filter="fade">
                                      <p:cBhvr>
                                        <p:cTn id="15" dur="750"/>
                                        <p:tgtEl>
                                          <p:spTgt spid="12">
                                            <p:txEl>
                                              <p:pRg st="4" end="4"/>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Effect transition="in" filter="fade">
                                      <p:cBhvr>
                                        <p:cTn id="19" dur="750"/>
                                        <p:tgtEl>
                                          <p:spTgt spid="12">
                                            <p:txEl>
                                              <p:pRg st="6" end="6"/>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animEffect transition="in" filter="fade">
                                      <p:cBhvr>
                                        <p:cTn id="23" dur="750"/>
                                        <p:tgtEl>
                                          <p:spTgt spid="12">
                                            <p:txEl>
                                              <p:pRg st="8" end="8"/>
                                            </p:txEl>
                                          </p:spTgt>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animEffect transition="in" filter="fade">
                                      <p:cBhvr>
                                        <p:cTn id="27" dur="75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642257" y="1325563"/>
            <a:ext cx="10711543" cy="4577820"/>
          </a:xfrm>
          <a:noFill/>
        </p:spPr>
        <p:txBody>
          <a:bodyPr vert="horz" lIns="91440" tIns="45720" rIns="91440" bIns="45720" rtlCol="0" anchor="t">
            <a:normAutofit fontScale="70000" lnSpcReduction="20000"/>
          </a:bodyPr>
          <a:lstStyle/>
          <a:p>
            <a:pPr algn="ctr"/>
            <a:r>
              <a:rPr lang="en-US" sz="2600" b="1" u="sng" dirty="0"/>
              <a:t>Legal and Compliance Risks</a:t>
            </a:r>
            <a:endParaRPr lang="en-US" sz="2400" u="sng" dirty="0"/>
          </a:p>
          <a:p>
            <a:pPr marL="342900" indent="-342900">
              <a:buFont typeface="Wingdings" panose="05000000000000000000" pitchFamily="2" charset="2"/>
              <a:buChar char="v"/>
            </a:pPr>
            <a:r>
              <a:rPr lang="en-US" sz="2300" dirty="0"/>
              <a:t>Failure to comply with data protection regulations like GDPR or CCPA can result in heavy fines, lawsuits, and operational setbacks.</a:t>
            </a:r>
          </a:p>
          <a:p>
            <a:pPr marL="342900" indent="-342900">
              <a:buFont typeface="Wingdings" panose="05000000000000000000" pitchFamily="2" charset="2"/>
              <a:buChar char="v"/>
            </a:pPr>
            <a:r>
              <a:rPr lang="en-US" sz="2300" dirty="0"/>
              <a:t>Staying updated with evolving laws ensures regulatory alignment and reduces liability.</a:t>
            </a:r>
          </a:p>
          <a:p>
            <a:pPr algn="ctr"/>
            <a:r>
              <a:rPr lang="en-US" sz="2600" b="1" u="sng" dirty="0"/>
              <a:t>Erosion of Trust</a:t>
            </a:r>
            <a:endParaRPr lang="en-US" sz="2400" u="sng" dirty="0"/>
          </a:p>
          <a:p>
            <a:pPr marL="342900" indent="-342900">
              <a:buFont typeface="Wingdings" panose="05000000000000000000" pitchFamily="2" charset="2"/>
              <a:buChar char="v"/>
            </a:pPr>
            <a:r>
              <a:rPr lang="en-US" sz="2300" dirty="0"/>
              <a:t>Mishandling employee data undermines trust, affecting morale, productivity, and organizational culture.</a:t>
            </a:r>
          </a:p>
          <a:p>
            <a:pPr marL="342900" indent="-342900">
              <a:buFont typeface="Wingdings" panose="05000000000000000000" pitchFamily="2" charset="2"/>
              <a:buChar char="v"/>
            </a:pPr>
            <a:r>
              <a:rPr lang="en-US" sz="2300" dirty="0"/>
              <a:t>Transparent privacy practices are key to maintaining trust and engagement.</a:t>
            </a:r>
          </a:p>
          <a:p>
            <a:pPr algn="ctr"/>
            <a:r>
              <a:rPr lang="en-US" sz="2600" b="1" u="sng" dirty="0"/>
              <a:t>Third-Party Risks</a:t>
            </a:r>
            <a:endParaRPr lang="en-US" sz="2600" u="sng" dirty="0"/>
          </a:p>
          <a:p>
            <a:pPr marL="342900" indent="-342900">
              <a:buFont typeface="Wingdings" panose="05000000000000000000" pitchFamily="2" charset="2"/>
              <a:buChar char="v"/>
            </a:pPr>
            <a:r>
              <a:rPr lang="en-US" sz="2300" dirty="0"/>
              <a:t>External vendors and service providers with access to employee data may become weak links in the security chain.</a:t>
            </a:r>
          </a:p>
          <a:p>
            <a:pPr marL="342900" indent="-342900">
              <a:buFont typeface="Wingdings" panose="05000000000000000000" pitchFamily="2" charset="2"/>
              <a:buChar char="v"/>
            </a:pPr>
            <a:r>
              <a:rPr lang="en-US" sz="2300" dirty="0"/>
              <a:t>Conducting thorough due diligence and ensuring strong contractual protections is vital.</a:t>
            </a:r>
          </a:p>
          <a:p>
            <a:pPr algn="ctr"/>
            <a:endParaRPr lang="en-US" sz="2200"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itle 1">
            <a:extLst>
              <a:ext uri="{FF2B5EF4-FFF2-40B4-BE49-F238E27FC236}">
                <a16:creationId xmlns:a16="http://schemas.microsoft.com/office/drawing/2014/main" id="{F4EA28CB-4F41-44BE-A102-0FA66E52207C}"/>
              </a:ext>
            </a:extLst>
          </p:cNvPr>
          <p:cNvSpPr>
            <a:spLocks noGrp="1"/>
          </p:cNvSpPr>
          <p:nvPr>
            <p:ph type="title"/>
          </p:nvPr>
        </p:nvSpPr>
        <p:spPr>
          <a:xfrm>
            <a:off x="838200" y="0"/>
            <a:ext cx="10515600" cy="1325563"/>
          </a:xfrm>
          <a:noFill/>
        </p:spPr>
        <p:txBody>
          <a:bodyPr anchor="ctr"/>
          <a:lstStyle/>
          <a:p>
            <a:r>
              <a:rPr lang="en-US" sz="4000" u="sng" dirty="0"/>
              <a:t>Security implications</a:t>
            </a:r>
            <a:endParaRPr lang="en-US" u="sng" dirty="0"/>
          </a:p>
        </p:txBody>
      </p:sp>
    </p:spTree>
    <p:extLst>
      <p:ext uri="{BB962C8B-B14F-4D97-AF65-F5344CB8AC3E}">
        <p14:creationId xmlns:p14="http://schemas.microsoft.com/office/powerpoint/2010/main" val="3191681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2" presetClass="entr" presetSubtype="8" fill="hold" nodeType="afterEffect" p14:presetBounceEnd="66667">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14:bounceEnd="66667">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66667">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14:bounceEnd="66667">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14:bounceEnd="66667">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14:presetBounceEnd="66667">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66667">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14:presetBounceEnd="66667">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14:bounceEnd="66667">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14:bounceEnd="66667">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8" fill="hold" nodeType="afterEffect" p14:presetBounceEnd="66667">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14:bounceEnd="66667">
                                          <p:cBhvr additive="base">
                                            <p:cTn id="31" dur="750" fill="hold"/>
                                            <p:tgtEl>
                                              <p:spTgt spid="3">
                                                <p:txEl>
                                                  <p:pRg st="4" end="4"/>
                                                </p:txEl>
                                              </p:spTgt>
                                            </p:tgtEl>
                                            <p:attrNameLst>
                                              <p:attrName>ppt_x</p:attrName>
                                            </p:attrNameLst>
                                          </p:cBhvr>
                                          <p:tavLst>
                                            <p:tav tm="0">
                                              <p:val>
                                                <p:strVal val="0-#ppt_w/2"/>
                                              </p:val>
                                            </p:tav>
                                            <p:tav tm="100000">
                                              <p:val>
                                                <p:strVal val="#ppt_x"/>
                                              </p:val>
                                            </p:tav>
                                          </p:tavLst>
                                        </p:anim>
                                        <p:anim calcmode="lin" valueType="num" p14:bounceEnd="66667">
                                          <p:cBhvr additive="base">
                                            <p:cTn id="32" dur="7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8" fill="hold" nodeType="afterEffect" p14:presetBounceEnd="66667">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14:bounceEnd="66667">
                                          <p:cBhvr additive="base">
                                            <p:cTn id="36" dur="750" fill="hold"/>
                                            <p:tgtEl>
                                              <p:spTgt spid="3">
                                                <p:txEl>
                                                  <p:pRg st="5" end="5"/>
                                                </p:txEl>
                                              </p:spTgt>
                                            </p:tgtEl>
                                            <p:attrNameLst>
                                              <p:attrName>ppt_x</p:attrName>
                                            </p:attrNameLst>
                                          </p:cBhvr>
                                          <p:tavLst>
                                            <p:tav tm="0">
                                              <p:val>
                                                <p:strVal val="0-#ppt_w/2"/>
                                              </p:val>
                                            </p:tav>
                                            <p:tav tm="100000">
                                              <p:val>
                                                <p:strVal val="#ppt_x"/>
                                              </p:val>
                                            </p:tav>
                                          </p:tavLst>
                                        </p:anim>
                                        <p:anim calcmode="lin" valueType="num" p14:bounceEnd="66667">
                                          <p:cBhvr additive="base">
                                            <p:cTn id="37" dur="75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8" fill="hold" nodeType="afterEffect" p14:presetBounceEnd="66667">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14:bounceEnd="66667">
                                          <p:cBhvr additive="base">
                                            <p:cTn id="41" dur="750" fill="hold"/>
                                            <p:tgtEl>
                                              <p:spTgt spid="3">
                                                <p:txEl>
                                                  <p:pRg st="6" end="6"/>
                                                </p:txEl>
                                              </p:spTgt>
                                            </p:tgtEl>
                                            <p:attrNameLst>
                                              <p:attrName>ppt_x</p:attrName>
                                            </p:attrNameLst>
                                          </p:cBhvr>
                                          <p:tavLst>
                                            <p:tav tm="0">
                                              <p:val>
                                                <p:strVal val="0-#ppt_w/2"/>
                                              </p:val>
                                            </p:tav>
                                            <p:tav tm="100000">
                                              <p:val>
                                                <p:strVal val="#ppt_x"/>
                                              </p:val>
                                            </p:tav>
                                          </p:tavLst>
                                        </p:anim>
                                        <p:anim calcmode="lin" valueType="num" p14:bounceEnd="66667">
                                          <p:cBhvr additive="base">
                                            <p:cTn id="42" dur="75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8" fill="hold" nodeType="afterEffect" p14:presetBounceEnd="66667">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14:bounceEnd="66667">
                                          <p:cBhvr additive="base">
                                            <p:cTn id="46" dur="750" fill="hold"/>
                                            <p:tgtEl>
                                              <p:spTgt spid="3">
                                                <p:txEl>
                                                  <p:pRg st="7" end="7"/>
                                                </p:txEl>
                                              </p:spTgt>
                                            </p:tgtEl>
                                            <p:attrNameLst>
                                              <p:attrName>ppt_x</p:attrName>
                                            </p:attrNameLst>
                                          </p:cBhvr>
                                          <p:tavLst>
                                            <p:tav tm="0">
                                              <p:val>
                                                <p:strVal val="0-#ppt_w/2"/>
                                              </p:val>
                                            </p:tav>
                                            <p:tav tm="100000">
                                              <p:val>
                                                <p:strVal val="#ppt_x"/>
                                              </p:val>
                                            </p:tav>
                                          </p:tavLst>
                                        </p:anim>
                                        <p:anim calcmode="lin" valueType="num" p14:bounceEnd="66667">
                                          <p:cBhvr additive="base">
                                            <p:cTn id="47" dur="75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8" fill="hold">
                                <p:stCondLst>
                                  <p:cond delay="6750"/>
                                </p:stCondLst>
                                <p:childTnLst>
                                  <p:par>
                                    <p:cTn id="49" presetID="2" presetClass="entr" presetSubtype="8" fill="hold" nodeType="afterEffect" p14:presetBounceEnd="66667">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14:bounceEnd="66667">
                                          <p:cBhvr additive="base">
                                            <p:cTn id="51" dur="750" fill="hold"/>
                                            <p:tgtEl>
                                              <p:spTgt spid="3">
                                                <p:txEl>
                                                  <p:pRg st="8" end="8"/>
                                                </p:txEl>
                                              </p:spTgt>
                                            </p:tgtEl>
                                            <p:attrNameLst>
                                              <p:attrName>ppt_x</p:attrName>
                                            </p:attrNameLst>
                                          </p:cBhvr>
                                          <p:tavLst>
                                            <p:tav tm="0">
                                              <p:val>
                                                <p:strVal val="0-#ppt_w/2"/>
                                              </p:val>
                                            </p:tav>
                                            <p:tav tm="100000">
                                              <p:val>
                                                <p:strVal val="#ppt_x"/>
                                              </p:val>
                                            </p:tav>
                                          </p:tavLst>
                                        </p:anim>
                                        <p:anim calcmode="lin" valueType="num" p14:bounceEnd="66667">
                                          <p:cBhvr additive="base">
                                            <p:cTn id="52" dur="75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7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7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750"/>
                                </p:stCondLst>
                                <p:childTnLst>
                                  <p:par>
                                    <p:cTn id="29" presetID="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7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7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8"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75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8" fill="hold">
                                <p:stCondLst>
                                  <p:cond delay="5250"/>
                                </p:stCondLst>
                                <p:childTnLst>
                                  <p:par>
                                    <p:cTn id="39" presetID="2" presetClass="entr" presetSubtype="8" fill="hold"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75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2" dur="75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 presetClass="entr" presetSubtype="8"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75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7" dur="75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8" fill="hold">
                                <p:stCondLst>
                                  <p:cond delay="6750"/>
                                </p:stCondLst>
                                <p:childTnLst>
                                  <p:par>
                                    <p:cTn id="49" presetID="2" presetClass="entr" presetSubtype="8"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75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2" dur="75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sz="6000" dirty="0"/>
              <a:t>Addressing Privacy Challenges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4212771"/>
            <a:ext cx="9144000" cy="838200"/>
          </a:xfrm>
        </p:spPr>
        <p:txBody>
          <a:bodyPr>
            <a:normAutofit/>
          </a:bodyPr>
          <a:lstStyle/>
          <a:p>
            <a:r>
              <a:rPr lang="en-US" sz="1800" i="1" dirty="0"/>
              <a:t>Proactive measures today are the foundation of a secure and privacy-conscious workplace tomorrow.</a:t>
            </a:r>
          </a:p>
        </p:txBody>
      </p:sp>
    </p:spTree>
    <p:extLst>
      <p:ext uri="{BB962C8B-B14F-4D97-AF65-F5344CB8AC3E}">
        <p14:creationId xmlns:p14="http://schemas.microsoft.com/office/powerpoint/2010/main" val="3402731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barn(inVertical)">
                                      <p:cBhvr>
                                        <p:cTn id="11" dur="750"/>
                                        <p:tgtEl>
                                          <p:spTgt spid="12">
                                            <p:bg/>
                                          </p:spTgt>
                                        </p:tgtEl>
                                      </p:cBhvr>
                                    </p:animEffect>
                                  </p:childTnLst>
                                </p:cTn>
                              </p:par>
                            </p:childTnLst>
                          </p:cTn>
                        </p:par>
                        <p:par>
                          <p:cTn id="12" fill="hold">
                            <p:stCondLst>
                              <p:cond delay="1750"/>
                            </p:stCondLst>
                            <p:childTnLst>
                              <p:par>
                                <p:cTn id="13" presetID="16" presetClass="entr" presetSubtype="21"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arn(inVertical)">
                                      <p:cBhvr>
                                        <p:cTn id="15" dur="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566057" y="1726143"/>
            <a:ext cx="10711543" cy="4577820"/>
          </a:xfrm>
          <a:noFill/>
        </p:spPr>
        <p:txBody>
          <a:bodyPr vert="horz" lIns="91440" tIns="45720" rIns="91440" bIns="45720" rtlCol="0" anchor="t">
            <a:normAutofit/>
          </a:bodyPr>
          <a:lstStyle/>
          <a:p>
            <a:pPr marL="457200" indent="-457200">
              <a:buFont typeface="Wingdings" panose="05000000000000000000" pitchFamily="2" charset="2"/>
              <a:buChar char="v"/>
            </a:pPr>
            <a:r>
              <a:rPr lang="en-US" sz="2200" b="1" dirty="0"/>
              <a:t>Enhancing Data Security: </a:t>
            </a:r>
            <a:r>
              <a:rPr lang="en-US" sz="2200" dirty="0"/>
              <a:t>Implement advanced security measures like encryption, multi-factor authentication (MFA), and regular security audits to safeguard sensitive data.</a:t>
            </a:r>
          </a:p>
          <a:p>
            <a:pPr marL="457200" indent="-457200">
              <a:buFont typeface="Wingdings" panose="05000000000000000000" pitchFamily="2" charset="2"/>
              <a:buChar char="v"/>
            </a:pPr>
            <a:endParaRPr lang="en-US" sz="1000" dirty="0"/>
          </a:p>
          <a:p>
            <a:pPr marL="457200" indent="-457200">
              <a:buFont typeface="Wingdings" panose="05000000000000000000" pitchFamily="2" charset="2"/>
              <a:buChar char="v"/>
            </a:pPr>
            <a:r>
              <a:rPr lang="en-US" sz="2200" b="1" dirty="0"/>
              <a:t>Promoting Transparency: </a:t>
            </a:r>
            <a:r>
              <a:rPr lang="en-US" sz="2200" dirty="0"/>
              <a:t>Use clear privacy notices to inform employees about data practices and actively involve them in policy development to build trust.</a:t>
            </a:r>
          </a:p>
          <a:p>
            <a:pPr marL="457200" indent="-457200">
              <a:buFont typeface="Wingdings" panose="05000000000000000000" pitchFamily="2" charset="2"/>
              <a:buChar char="v"/>
            </a:pPr>
            <a:endParaRPr lang="en-US" sz="1000" dirty="0"/>
          </a:p>
          <a:p>
            <a:pPr marL="457200" indent="-457200">
              <a:buFont typeface="Wingdings" panose="05000000000000000000" pitchFamily="2" charset="2"/>
              <a:buChar char="v"/>
            </a:pPr>
            <a:r>
              <a:rPr lang="en-US" sz="2200" b="1" dirty="0"/>
              <a:t>Oversight Mechanisms: </a:t>
            </a:r>
            <a:r>
              <a:rPr lang="en-US" sz="2200" dirty="0"/>
              <a:t>Appoint a Data Protection Officer (DPO) to oversee compliance and establish whistleblowing channels for reporting data concerns.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itle 1">
            <a:extLst>
              <a:ext uri="{FF2B5EF4-FFF2-40B4-BE49-F238E27FC236}">
                <a16:creationId xmlns:a16="http://schemas.microsoft.com/office/drawing/2014/main" id="{F4EA28CB-4F41-44BE-A102-0FA66E52207C}"/>
              </a:ext>
            </a:extLst>
          </p:cNvPr>
          <p:cNvSpPr>
            <a:spLocks noGrp="1"/>
          </p:cNvSpPr>
          <p:nvPr>
            <p:ph type="title"/>
          </p:nvPr>
        </p:nvSpPr>
        <p:spPr>
          <a:xfrm>
            <a:off x="838200" y="262201"/>
            <a:ext cx="10515600" cy="1325563"/>
          </a:xfrm>
          <a:noFill/>
        </p:spPr>
        <p:txBody>
          <a:bodyPr anchor="ctr"/>
          <a:lstStyle/>
          <a:p>
            <a:r>
              <a:rPr lang="en-US" sz="4800" u="sng" dirty="0"/>
              <a:t>Solutions &amp; suggestions</a:t>
            </a:r>
            <a:endParaRPr lang="en-US" sz="4000" u="sng" dirty="0"/>
          </a:p>
        </p:txBody>
      </p:sp>
    </p:spTree>
    <p:extLst>
      <p:ext uri="{BB962C8B-B14F-4D97-AF65-F5344CB8AC3E}">
        <p14:creationId xmlns:p14="http://schemas.microsoft.com/office/powerpoint/2010/main" val="525098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762001"/>
            <a:ext cx="6241650" cy="6095999"/>
          </a:xfrm>
          <a:noFill/>
        </p:spPr>
        <p:txBody>
          <a:bodyPr vert="horz" lIns="91440" tIns="45720" rIns="91440" bIns="45720" rtlCol="0" anchor="t">
            <a:normAutofit/>
          </a:bodyPr>
          <a:lstStyle/>
          <a:p>
            <a:pPr>
              <a:buFont typeface="Wingdings" panose="05000000000000000000" pitchFamily="2" charset="2"/>
              <a:buChar char="v"/>
            </a:pPr>
            <a:r>
              <a:rPr lang="en-US" sz="2200" b="1" dirty="0"/>
              <a:t>Mitigating Surveillance Risks: </a:t>
            </a:r>
            <a:r>
              <a:rPr lang="en-US" sz="2200" dirty="0"/>
              <a:t>Adopt purpose-driven monitoring practices, ensuring surveillance is limited to operational necessities and respects employee privacy.</a:t>
            </a:r>
          </a:p>
          <a:p>
            <a:pPr>
              <a:buFont typeface="Wingdings" panose="05000000000000000000" pitchFamily="2" charset="2"/>
              <a:buChar char="v"/>
            </a:pPr>
            <a:endParaRPr lang="en-US" sz="2200" dirty="0"/>
          </a:p>
          <a:p>
            <a:pPr>
              <a:buFont typeface="Wingdings" panose="05000000000000000000" pitchFamily="2" charset="2"/>
              <a:buChar char="v"/>
            </a:pPr>
            <a:r>
              <a:rPr lang="en-US" sz="2200" b="1" dirty="0"/>
              <a:t>Training Programs: </a:t>
            </a:r>
            <a:r>
              <a:rPr lang="en-US" sz="2200" dirty="0"/>
              <a:t>Conduct regular training on privacy best practices, covering data security, phishing awareness, and secure device usage.</a:t>
            </a:r>
          </a:p>
          <a:p>
            <a:pPr>
              <a:buFont typeface="Wingdings" panose="05000000000000000000" pitchFamily="2" charset="2"/>
              <a:buChar char="v"/>
            </a:pPr>
            <a:endParaRPr lang="en-US" sz="2200" dirty="0"/>
          </a:p>
          <a:p>
            <a:pPr>
              <a:buFont typeface="Wingdings" panose="05000000000000000000" pitchFamily="2" charset="2"/>
              <a:buChar char="v"/>
            </a:pPr>
            <a:r>
              <a:rPr lang="en-US" sz="2200" b="1" dirty="0"/>
              <a:t>Technology Solutions: </a:t>
            </a:r>
            <a:r>
              <a:rPr lang="en-US" sz="2200" dirty="0"/>
              <a:t>Utilize Privacy-Enhancing Technologies (PETs), Data Loss Prevention (DLP) tools, and encryption software to protect data at all levels.</a:t>
            </a:r>
          </a:p>
        </p:txBody>
      </p:sp>
      <p:pic>
        <p:nvPicPr>
          <p:cNvPr id="15" name="Picture Placeholder 14" descr="Abstract violet bokeh sparkles">
            <a:extLst>
              <a:ext uri="{FF2B5EF4-FFF2-40B4-BE49-F238E27FC236}">
                <a16:creationId xmlns:a16="http://schemas.microsoft.com/office/drawing/2014/main" id="{9EF9C426-B8D4-41A3-B240-4B236E7D0528}"/>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31240" r="31240"/>
          <a:stretch>
            <a:fillRect/>
          </a:stretch>
        </p:blipFill>
        <p:spPr/>
      </p:pic>
    </p:spTree>
    <p:extLst>
      <p:ext uri="{BB962C8B-B14F-4D97-AF65-F5344CB8AC3E}">
        <p14:creationId xmlns:p14="http://schemas.microsoft.com/office/powerpoint/2010/main" val="31644678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750"/>
                                        <p:tgtEl>
                                          <p:spTgt spid="3">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sz="6000" dirty="0"/>
              <a:t>Implementation of privacy based system</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4212771"/>
            <a:ext cx="9144000" cy="838200"/>
          </a:xfrm>
        </p:spPr>
        <p:txBody>
          <a:bodyPr>
            <a:normAutofit/>
          </a:bodyPr>
          <a:lstStyle/>
          <a:p>
            <a:r>
              <a:rPr lang="en-US" sz="1800" i="1" dirty="0"/>
              <a:t>Design &amp; demonstration.</a:t>
            </a:r>
          </a:p>
        </p:txBody>
      </p:sp>
    </p:spTree>
    <p:extLst>
      <p:ext uri="{BB962C8B-B14F-4D97-AF65-F5344CB8AC3E}">
        <p14:creationId xmlns:p14="http://schemas.microsoft.com/office/powerpoint/2010/main" val="27597054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barn(inVertical)">
                                      <p:cBhvr>
                                        <p:cTn id="11" dur="750"/>
                                        <p:tgtEl>
                                          <p:spTgt spid="12">
                                            <p:bg/>
                                          </p:spTgt>
                                        </p:tgtEl>
                                      </p:cBhvr>
                                    </p:animEffect>
                                  </p:childTnLst>
                                </p:cTn>
                              </p:par>
                            </p:childTnLst>
                          </p:cTn>
                        </p:par>
                        <p:par>
                          <p:cTn id="12" fill="hold">
                            <p:stCondLst>
                              <p:cond delay="1750"/>
                            </p:stCondLst>
                            <p:childTnLst>
                              <p:par>
                                <p:cTn id="13" presetID="16" presetClass="entr" presetSubtype="21"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arn(inVertical)">
                                      <p:cBhvr>
                                        <p:cTn id="15" dur="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7D53-1A82-4D2B-BD3E-1AA6333F6057}"/>
              </a:ext>
            </a:extLst>
          </p:cNvPr>
          <p:cNvSpPr>
            <a:spLocks noGrp="1"/>
          </p:cNvSpPr>
          <p:nvPr>
            <p:ph type="title"/>
          </p:nvPr>
        </p:nvSpPr>
        <p:spPr>
          <a:xfrm>
            <a:off x="838200" y="365760"/>
            <a:ext cx="10515600" cy="742604"/>
          </a:xfrm>
        </p:spPr>
        <p:txBody>
          <a:bodyPr/>
          <a:lstStyle/>
          <a:p>
            <a:r>
              <a:rPr lang="en-US" u="sng" dirty="0"/>
              <a:t>Implementation of digital database</a:t>
            </a:r>
          </a:p>
        </p:txBody>
      </p:sp>
      <p:pic>
        <p:nvPicPr>
          <p:cNvPr id="4" name="Picture 3">
            <a:extLst>
              <a:ext uri="{FF2B5EF4-FFF2-40B4-BE49-F238E27FC236}">
                <a16:creationId xmlns:a16="http://schemas.microsoft.com/office/drawing/2014/main" id="{8EC6F618-F684-4907-9325-F8C1BE8CF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709" y="1084839"/>
            <a:ext cx="3680619" cy="2344161"/>
          </a:xfrm>
          <a:prstGeom prst="rect">
            <a:avLst/>
          </a:prstGeom>
        </p:spPr>
      </p:pic>
      <p:pic>
        <p:nvPicPr>
          <p:cNvPr id="12" name="Picture 11">
            <a:extLst>
              <a:ext uri="{FF2B5EF4-FFF2-40B4-BE49-F238E27FC236}">
                <a16:creationId xmlns:a16="http://schemas.microsoft.com/office/drawing/2014/main" id="{99A71333-6655-49BD-ACE0-5116D9EBE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044" y="3652269"/>
            <a:ext cx="3788467" cy="2126655"/>
          </a:xfrm>
          <a:prstGeom prst="rect">
            <a:avLst/>
          </a:prstGeom>
        </p:spPr>
      </p:pic>
      <p:pic>
        <p:nvPicPr>
          <p:cNvPr id="5" name="Picture 4">
            <a:extLst>
              <a:ext uri="{FF2B5EF4-FFF2-40B4-BE49-F238E27FC236}">
                <a16:creationId xmlns:a16="http://schemas.microsoft.com/office/drawing/2014/main" id="{9EBAD969-F6D2-42E1-AA33-763D42F99D7F}"/>
              </a:ext>
            </a:extLst>
          </p:cNvPr>
          <p:cNvPicPr>
            <a:picLocks noChangeAspect="1"/>
          </p:cNvPicPr>
          <p:nvPr/>
        </p:nvPicPr>
        <p:blipFill>
          <a:blip r:embed="rId4"/>
          <a:stretch>
            <a:fillRect/>
          </a:stretch>
        </p:blipFill>
        <p:spPr>
          <a:xfrm>
            <a:off x="1517709" y="3652268"/>
            <a:ext cx="3680619" cy="2322295"/>
          </a:xfrm>
          <a:prstGeom prst="rect">
            <a:avLst/>
          </a:prstGeom>
        </p:spPr>
      </p:pic>
      <p:pic>
        <p:nvPicPr>
          <p:cNvPr id="8" name="Picture 7">
            <a:extLst>
              <a:ext uri="{FF2B5EF4-FFF2-40B4-BE49-F238E27FC236}">
                <a16:creationId xmlns:a16="http://schemas.microsoft.com/office/drawing/2014/main" id="{25191186-F0EF-4A90-88E2-EE223604695C}"/>
              </a:ext>
            </a:extLst>
          </p:cNvPr>
          <p:cNvPicPr>
            <a:picLocks noChangeAspect="1"/>
          </p:cNvPicPr>
          <p:nvPr/>
        </p:nvPicPr>
        <p:blipFill>
          <a:blip r:embed="rId5"/>
          <a:stretch>
            <a:fillRect/>
          </a:stretch>
        </p:blipFill>
        <p:spPr>
          <a:xfrm>
            <a:off x="6718044" y="1079076"/>
            <a:ext cx="3788466" cy="1963211"/>
          </a:xfrm>
          <a:prstGeom prst="rect">
            <a:avLst/>
          </a:prstGeom>
        </p:spPr>
      </p:pic>
    </p:spTree>
    <p:extLst>
      <p:ext uri="{BB962C8B-B14F-4D97-AF65-F5344CB8AC3E}">
        <p14:creationId xmlns:p14="http://schemas.microsoft.com/office/powerpoint/2010/main" val="3843448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7354824" y="522514"/>
            <a:ext cx="2975719" cy="991906"/>
          </a:xfrm>
          <a:noFill/>
        </p:spPr>
        <p:txBody>
          <a:bodyPr anchor="b">
            <a:noAutofit/>
          </a:bodyPr>
          <a:lstStyle/>
          <a:p>
            <a:r>
              <a:rPr lang="en-US" sz="5400" u="sng" dirty="0"/>
              <a:t>AGENDA</a:t>
            </a:r>
            <a:endParaRPr lang="en-US" u="sng" dirty="0"/>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7" y="1794400"/>
            <a:ext cx="5268684" cy="4149199"/>
          </a:xfrm>
          <a:noFill/>
        </p:spPr>
        <p:txBody>
          <a:bodyPr anchor="t">
            <a:normAutofit fontScale="92500" lnSpcReduction="10000"/>
          </a:bodyPr>
          <a:lstStyle/>
          <a:p>
            <a:pPr marL="400050" indent="-400050">
              <a:buFont typeface="+mj-lt"/>
              <a:buAutoNum type="romanUcPeriod"/>
            </a:pPr>
            <a:r>
              <a:rPr lang="en-US" dirty="0"/>
              <a:t>INTRODUCTION</a:t>
            </a:r>
          </a:p>
          <a:p>
            <a:pPr marL="400050" indent="-400050">
              <a:buFont typeface="+mj-lt"/>
              <a:buAutoNum type="romanUcPeriod"/>
            </a:pPr>
            <a:r>
              <a:rPr lang="en-US" dirty="0"/>
              <a:t>Key Considerations for Employee Privacy</a:t>
            </a:r>
          </a:p>
          <a:p>
            <a:pPr marL="400050" indent="-400050">
              <a:buFont typeface="+mj-lt"/>
              <a:buAutoNum type="romanUcPeriod"/>
            </a:pPr>
            <a:r>
              <a:rPr lang="en-US" dirty="0"/>
              <a:t>Core Frameworks for Privacy Practices</a:t>
            </a:r>
          </a:p>
          <a:p>
            <a:pPr marL="400050" indent="-400050">
              <a:buFont typeface="+mj-lt"/>
              <a:buAutoNum type="romanUcPeriod"/>
            </a:pPr>
            <a:r>
              <a:rPr lang="en-US" dirty="0"/>
              <a:t>Identifying Security Implications</a:t>
            </a:r>
          </a:p>
          <a:p>
            <a:pPr marL="400050" indent="-400050">
              <a:buFont typeface="+mj-lt"/>
              <a:buAutoNum type="romanUcPeriod"/>
            </a:pPr>
            <a:r>
              <a:rPr lang="en-US" dirty="0"/>
              <a:t>Addressing Privacy Challenges</a:t>
            </a:r>
          </a:p>
          <a:p>
            <a:pPr marL="400050" indent="-400050">
              <a:buFont typeface="+mj-lt"/>
              <a:buAutoNum type="romanUcPeriod"/>
            </a:pPr>
            <a:r>
              <a:rPr lang="en-US" dirty="0"/>
              <a:t> Implementation of privacy based system</a:t>
            </a:r>
          </a:p>
        </p:txBody>
      </p:sp>
      <p:pic>
        <p:nvPicPr>
          <p:cNvPr id="7" name="Picture Placeholder 6" descr="Blue glass building">
            <a:extLst>
              <a:ext uri="{FF2B5EF4-FFF2-40B4-BE49-F238E27FC236}">
                <a16:creationId xmlns:a16="http://schemas.microsoft.com/office/drawing/2014/main" id="{8ECCF9B2-1148-42E8-8513-E857334FB000}"/>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62000"/>
                    </a14:imgEffect>
                  </a14:imgLayer>
                </a14:imgProps>
              </a:ext>
              <a:ext uri="{28A0092B-C50C-407E-A947-70E740481C1C}">
                <a14:useLocalDpi xmlns:a14="http://schemas.microsoft.com/office/drawing/2010/main" val="0"/>
              </a:ext>
            </a:extLst>
          </a:blip>
          <a:srcRect l="20285" r="20285"/>
          <a:stretch>
            <a:fillRect/>
          </a:stretch>
        </p:blipFill>
        <p:spPr/>
      </p:pic>
    </p:spTree>
    <p:extLst>
      <p:ext uri="{BB962C8B-B14F-4D97-AF65-F5344CB8AC3E}">
        <p14:creationId xmlns:p14="http://schemas.microsoft.com/office/powerpoint/2010/main" val="1672017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2" fill="hold" nodeType="afterEffect" p14:presetBounceEnd="50000">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14:bounceEnd="50000">
                                          <p:cBhvr additive="base">
                                            <p:cTn id="11" dur="750" fill="hold"/>
                                            <p:tgtEl>
                                              <p:spTgt spid="3">
                                                <p:txEl>
                                                  <p:pRg st="0" end="0"/>
                                                </p:txEl>
                                              </p:spTgt>
                                            </p:tgtEl>
                                            <p:attrNameLst>
                                              <p:attrName>ppt_x</p:attrName>
                                            </p:attrNameLst>
                                          </p:cBhvr>
                                          <p:tavLst>
                                            <p:tav tm="0">
                                              <p:val>
                                                <p:strVal val="1+#ppt_w/2"/>
                                              </p:val>
                                            </p:tav>
                                            <p:tav tm="100000">
                                              <p:val>
                                                <p:strVal val="#ppt_x"/>
                                              </p:val>
                                            </p:tav>
                                          </p:tavLst>
                                        </p:anim>
                                        <p:anim calcmode="lin" valueType="num" p14:bounceEnd="50000">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750"/>
                                </p:stCondLst>
                                <p:childTnLst>
                                  <p:par>
                                    <p:cTn id="14" presetID="2" presetClass="entr" presetSubtype="2" fill="hold" nodeType="afterEffect" p14:presetBounceEnd="66667">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14:bounceEnd="66667">
                                          <p:cBhvr additive="base">
                                            <p:cTn id="16" dur="750" fill="hold"/>
                                            <p:tgtEl>
                                              <p:spTgt spid="3">
                                                <p:txEl>
                                                  <p:pRg st="1" end="1"/>
                                                </p:txEl>
                                              </p:spTgt>
                                            </p:tgtEl>
                                            <p:attrNameLst>
                                              <p:attrName>ppt_x</p:attrName>
                                            </p:attrNameLst>
                                          </p:cBhvr>
                                          <p:tavLst>
                                            <p:tav tm="0">
                                              <p:val>
                                                <p:strVal val="1+#ppt_w/2"/>
                                              </p:val>
                                            </p:tav>
                                            <p:tav tm="100000">
                                              <p:val>
                                                <p:strVal val="#ppt_x"/>
                                              </p:val>
                                            </p:tav>
                                          </p:tavLst>
                                        </p:anim>
                                        <p:anim calcmode="lin" valueType="num" p14:bounceEnd="66667">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2" fill="hold" nodeType="afterEffect" p14:presetBounceEnd="50000">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50000">
                                          <p:cBhvr additive="base">
                                            <p:cTn id="21" dur="750" fill="hold"/>
                                            <p:tgtEl>
                                              <p:spTgt spid="3">
                                                <p:txEl>
                                                  <p:pRg st="2" end="2"/>
                                                </p:txEl>
                                              </p:spTgt>
                                            </p:tgtEl>
                                            <p:attrNameLst>
                                              <p:attrName>ppt_x</p:attrName>
                                            </p:attrNameLst>
                                          </p:cBhvr>
                                          <p:tavLst>
                                            <p:tav tm="0">
                                              <p:val>
                                                <p:strVal val="1+#ppt_w/2"/>
                                              </p:val>
                                            </p:tav>
                                            <p:tav tm="100000">
                                              <p:val>
                                                <p:strVal val="#ppt_x"/>
                                              </p:val>
                                            </p:tav>
                                          </p:tavLst>
                                        </p:anim>
                                        <p:anim calcmode="lin" valueType="num" p14:bounceEnd="50000">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250"/>
                                </p:stCondLst>
                                <p:childTnLst>
                                  <p:par>
                                    <p:cTn id="24" presetID="2" presetClass="entr" presetSubtype="2" fill="hold" nodeType="afterEffect" p14:presetBounceEnd="50000">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14:bounceEnd="50000">
                                          <p:cBhvr additive="base">
                                            <p:cTn id="26" dur="750" fill="hold"/>
                                            <p:tgtEl>
                                              <p:spTgt spid="3">
                                                <p:txEl>
                                                  <p:pRg st="3" end="3"/>
                                                </p:txEl>
                                              </p:spTgt>
                                            </p:tgtEl>
                                            <p:attrNameLst>
                                              <p:attrName>ppt_x</p:attrName>
                                            </p:attrNameLst>
                                          </p:cBhvr>
                                          <p:tavLst>
                                            <p:tav tm="0">
                                              <p:val>
                                                <p:strVal val="1+#ppt_w/2"/>
                                              </p:val>
                                            </p:tav>
                                            <p:tav tm="100000">
                                              <p:val>
                                                <p:strVal val="#ppt_x"/>
                                              </p:val>
                                            </p:tav>
                                          </p:tavLst>
                                        </p:anim>
                                        <p:anim calcmode="lin" valueType="num" p14:bounceEnd="50000">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nodeType="afterEffect" p14:presetBounceEnd="50000">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14:bounceEnd="50000">
                                          <p:cBhvr additive="base">
                                            <p:cTn id="31" dur="750" fill="hold"/>
                                            <p:tgtEl>
                                              <p:spTgt spid="3">
                                                <p:txEl>
                                                  <p:pRg st="4" end="4"/>
                                                </p:txEl>
                                              </p:spTgt>
                                            </p:tgtEl>
                                            <p:attrNameLst>
                                              <p:attrName>ppt_x</p:attrName>
                                            </p:attrNameLst>
                                          </p:cBhvr>
                                          <p:tavLst>
                                            <p:tav tm="0">
                                              <p:val>
                                                <p:strVal val="1+#ppt_w/2"/>
                                              </p:val>
                                            </p:tav>
                                            <p:tav tm="100000">
                                              <p:val>
                                                <p:strVal val="#ppt_x"/>
                                              </p:val>
                                            </p:tav>
                                          </p:tavLst>
                                        </p:anim>
                                        <p:anim calcmode="lin" valueType="num" p14:bounceEnd="50000">
                                          <p:cBhvr additive="base">
                                            <p:cTn id="32" dur="7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3" fill="hold">
                                <p:stCondLst>
                                  <p:cond delay="4750"/>
                                </p:stCondLst>
                                <p:childTnLst>
                                  <p:par>
                                    <p:cTn id="34" presetID="2" presetClass="entr" presetSubtype="2" fill="hold" nodeType="afterEffect" p14:presetBounceEnd="50000">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14:bounceEnd="50000">
                                          <p:cBhvr additive="base">
                                            <p:cTn id="36" dur="750" fill="hold"/>
                                            <p:tgtEl>
                                              <p:spTgt spid="3">
                                                <p:txEl>
                                                  <p:pRg st="5" end="5"/>
                                                </p:txEl>
                                              </p:spTgt>
                                            </p:tgtEl>
                                            <p:attrNameLst>
                                              <p:attrName>ppt_x</p:attrName>
                                            </p:attrNameLst>
                                          </p:cBhvr>
                                          <p:tavLst>
                                            <p:tav tm="0">
                                              <p:val>
                                                <p:strVal val="1+#ppt_w/2"/>
                                              </p:val>
                                            </p:tav>
                                            <p:tav tm="100000">
                                              <p:val>
                                                <p:strVal val="#ppt_x"/>
                                              </p:val>
                                            </p:tav>
                                          </p:tavLst>
                                        </p:anim>
                                        <p:anim calcmode="lin" valueType="num" p14:bounceEnd="50000">
                                          <p:cBhvr additive="base">
                                            <p:cTn id="37" dur="75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750"/>
                                </p:stCondLst>
                                <p:childTnLst>
                                  <p:par>
                                    <p:cTn id="14" presetID="2" presetClass="entr" presetSubtype="2"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75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2"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75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3250"/>
                                </p:stCondLst>
                                <p:childTnLst>
                                  <p:par>
                                    <p:cTn id="24" presetID="2" presetClass="entr" presetSubtype="2"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75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7" dur="7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75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7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3" fill="hold">
                                <p:stCondLst>
                                  <p:cond delay="4750"/>
                                </p:stCondLst>
                                <p:childTnLst>
                                  <p:par>
                                    <p:cTn id="34" presetID="2" presetClass="entr" presetSubtype="2"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75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7" dur="75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7D53-1A82-4D2B-BD3E-1AA6333F6057}"/>
              </a:ext>
            </a:extLst>
          </p:cNvPr>
          <p:cNvSpPr>
            <a:spLocks noGrp="1"/>
          </p:cNvSpPr>
          <p:nvPr>
            <p:ph type="title"/>
          </p:nvPr>
        </p:nvSpPr>
        <p:spPr>
          <a:xfrm>
            <a:off x="838200" y="365760"/>
            <a:ext cx="10515600" cy="770313"/>
          </a:xfrm>
        </p:spPr>
        <p:txBody>
          <a:bodyPr/>
          <a:lstStyle/>
          <a:p>
            <a:r>
              <a:rPr lang="en-US" u="sng" dirty="0"/>
              <a:t>Implementation of digital database</a:t>
            </a:r>
          </a:p>
        </p:txBody>
      </p:sp>
      <p:pic>
        <p:nvPicPr>
          <p:cNvPr id="4" name="Picture 3">
            <a:extLst>
              <a:ext uri="{FF2B5EF4-FFF2-40B4-BE49-F238E27FC236}">
                <a16:creationId xmlns:a16="http://schemas.microsoft.com/office/drawing/2014/main" id="{474AEDB0-958E-4D83-B07A-58958F29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82" y="2134363"/>
            <a:ext cx="3305636" cy="2362530"/>
          </a:xfrm>
          <a:prstGeom prst="rect">
            <a:avLst/>
          </a:prstGeom>
        </p:spPr>
      </p:pic>
      <p:pic>
        <p:nvPicPr>
          <p:cNvPr id="6" name="Picture 5">
            <a:extLst>
              <a:ext uri="{FF2B5EF4-FFF2-40B4-BE49-F238E27FC236}">
                <a16:creationId xmlns:a16="http://schemas.microsoft.com/office/drawing/2014/main" id="{457C5ED8-19C8-42FB-A6C0-02A229ED2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626" y="1136073"/>
            <a:ext cx="7318015" cy="1455940"/>
          </a:xfrm>
          <a:prstGeom prst="rect">
            <a:avLst/>
          </a:prstGeom>
        </p:spPr>
      </p:pic>
      <p:pic>
        <p:nvPicPr>
          <p:cNvPr id="8" name="Picture 7">
            <a:extLst>
              <a:ext uri="{FF2B5EF4-FFF2-40B4-BE49-F238E27FC236}">
                <a16:creationId xmlns:a16="http://schemas.microsoft.com/office/drawing/2014/main" id="{B55E078A-DE43-4E18-BEEB-2E43399F7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758" y="2959344"/>
            <a:ext cx="7318015" cy="1195565"/>
          </a:xfrm>
          <a:prstGeom prst="rect">
            <a:avLst/>
          </a:prstGeom>
        </p:spPr>
      </p:pic>
      <p:pic>
        <p:nvPicPr>
          <p:cNvPr id="10" name="Picture 9">
            <a:extLst>
              <a:ext uri="{FF2B5EF4-FFF2-40B4-BE49-F238E27FC236}">
                <a16:creationId xmlns:a16="http://schemas.microsoft.com/office/drawing/2014/main" id="{931F7726-5FA5-4BEC-AFA2-3468248672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758" y="4415284"/>
            <a:ext cx="7325747" cy="1114581"/>
          </a:xfrm>
          <a:prstGeom prst="rect">
            <a:avLst/>
          </a:prstGeom>
        </p:spPr>
      </p:pic>
    </p:spTree>
    <p:extLst>
      <p:ext uri="{BB962C8B-B14F-4D97-AF65-F5344CB8AC3E}">
        <p14:creationId xmlns:p14="http://schemas.microsoft.com/office/powerpoint/2010/main" val="4229051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7D53-1A82-4D2B-BD3E-1AA6333F6057}"/>
              </a:ext>
            </a:extLst>
          </p:cNvPr>
          <p:cNvSpPr>
            <a:spLocks noGrp="1"/>
          </p:cNvSpPr>
          <p:nvPr>
            <p:ph type="title"/>
          </p:nvPr>
        </p:nvSpPr>
        <p:spPr>
          <a:xfrm>
            <a:off x="838200" y="365760"/>
            <a:ext cx="10515600" cy="770313"/>
          </a:xfrm>
        </p:spPr>
        <p:txBody>
          <a:bodyPr/>
          <a:lstStyle/>
          <a:p>
            <a:r>
              <a:rPr lang="en-US" u="sng" dirty="0"/>
              <a:t>Implementation of digital database</a:t>
            </a:r>
          </a:p>
        </p:txBody>
      </p:sp>
      <p:pic>
        <p:nvPicPr>
          <p:cNvPr id="5" name="Picture 4">
            <a:extLst>
              <a:ext uri="{FF2B5EF4-FFF2-40B4-BE49-F238E27FC236}">
                <a16:creationId xmlns:a16="http://schemas.microsoft.com/office/drawing/2014/main" id="{44C8BA5E-B627-4527-91D9-189177D11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816" y="1536370"/>
            <a:ext cx="3465786" cy="1771897"/>
          </a:xfrm>
          <a:prstGeom prst="rect">
            <a:avLst/>
          </a:prstGeom>
        </p:spPr>
      </p:pic>
      <p:pic>
        <p:nvPicPr>
          <p:cNvPr id="12" name="Picture 11">
            <a:extLst>
              <a:ext uri="{FF2B5EF4-FFF2-40B4-BE49-F238E27FC236}">
                <a16:creationId xmlns:a16="http://schemas.microsoft.com/office/drawing/2014/main" id="{38B8F17A-10F9-4C33-B88D-9FB47EE16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815" y="3708564"/>
            <a:ext cx="3576799" cy="1613066"/>
          </a:xfrm>
          <a:prstGeom prst="rect">
            <a:avLst/>
          </a:prstGeom>
        </p:spPr>
      </p:pic>
      <p:sp>
        <p:nvSpPr>
          <p:cNvPr id="17" name="Arrow: Right 16">
            <a:extLst>
              <a:ext uri="{FF2B5EF4-FFF2-40B4-BE49-F238E27FC236}">
                <a16:creationId xmlns:a16="http://schemas.microsoft.com/office/drawing/2014/main" id="{FB30AC52-2BEB-41CD-B0E7-FF8C5920252D}"/>
              </a:ext>
            </a:extLst>
          </p:cNvPr>
          <p:cNvSpPr/>
          <p:nvPr/>
        </p:nvSpPr>
        <p:spPr>
          <a:xfrm>
            <a:off x="5687483" y="1957747"/>
            <a:ext cx="1459684" cy="77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D43932D-B1FD-45B0-9EF2-11B45BBBE4CA}"/>
              </a:ext>
            </a:extLst>
          </p:cNvPr>
          <p:cNvSpPr/>
          <p:nvPr/>
        </p:nvSpPr>
        <p:spPr>
          <a:xfrm>
            <a:off x="5687483" y="4129940"/>
            <a:ext cx="1459684" cy="770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5AA9B2-2C3D-4282-9408-BCB914B9A85E}"/>
              </a:ext>
            </a:extLst>
          </p:cNvPr>
          <p:cNvPicPr>
            <a:picLocks noChangeAspect="1"/>
          </p:cNvPicPr>
          <p:nvPr/>
        </p:nvPicPr>
        <p:blipFill>
          <a:blip r:embed="rId4"/>
          <a:stretch>
            <a:fillRect/>
          </a:stretch>
        </p:blipFill>
        <p:spPr>
          <a:xfrm>
            <a:off x="838200" y="1236246"/>
            <a:ext cx="3922605" cy="2072021"/>
          </a:xfrm>
          <a:prstGeom prst="rect">
            <a:avLst/>
          </a:prstGeom>
        </p:spPr>
      </p:pic>
      <p:pic>
        <p:nvPicPr>
          <p:cNvPr id="7" name="Picture 6">
            <a:extLst>
              <a:ext uri="{FF2B5EF4-FFF2-40B4-BE49-F238E27FC236}">
                <a16:creationId xmlns:a16="http://schemas.microsoft.com/office/drawing/2014/main" id="{1893D060-B1ED-41A3-BF31-594E614C42C0}"/>
              </a:ext>
            </a:extLst>
          </p:cNvPr>
          <p:cNvPicPr>
            <a:picLocks noChangeAspect="1"/>
          </p:cNvPicPr>
          <p:nvPr/>
        </p:nvPicPr>
        <p:blipFill>
          <a:blip r:embed="rId5"/>
          <a:stretch>
            <a:fillRect/>
          </a:stretch>
        </p:blipFill>
        <p:spPr>
          <a:xfrm>
            <a:off x="829386" y="3708564"/>
            <a:ext cx="3922605" cy="1973141"/>
          </a:xfrm>
          <a:prstGeom prst="rect">
            <a:avLst/>
          </a:prstGeom>
        </p:spPr>
      </p:pic>
    </p:spTree>
    <p:extLst>
      <p:ext uri="{BB962C8B-B14F-4D97-AF65-F5344CB8AC3E}">
        <p14:creationId xmlns:p14="http://schemas.microsoft.com/office/powerpoint/2010/main" val="1681069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bstract background of node and mesh">
            <a:extLst>
              <a:ext uri="{FF2B5EF4-FFF2-40B4-BE49-F238E27FC236}">
                <a16:creationId xmlns:a16="http://schemas.microsoft.com/office/drawing/2014/main" id="{A9C61609-97D5-4933-BDC5-E103FE5F726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02" b="7802"/>
          <a:stretch>
            <a:fillRect/>
          </a:stretch>
        </p:blipFill>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2106038" y="-9051055"/>
            <a:ext cx="7734648" cy="8535798"/>
          </a:xfrm>
        </p:spPr>
        <p:txBody>
          <a:bodyPr/>
          <a:lstStyle/>
          <a:p>
            <a:br>
              <a:rPr lang="en-US" sz="4000" dirty="0"/>
            </a:br>
            <a:br>
              <a:rPr lang="en-US" sz="4000" dirty="0"/>
            </a:br>
            <a:r>
              <a:rPr lang="en-US" sz="4000" dirty="0"/>
              <a:t>Jahanzeb Khairi</a:t>
            </a:r>
            <a:br>
              <a:rPr lang="en-US" sz="4000" dirty="0"/>
            </a:br>
            <a:r>
              <a:rPr lang="en-US" sz="4000" dirty="0"/>
              <a:t> (22K-4746)</a:t>
            </a:r>
            <a:br>
              <a:rPr lang="en-US" sz="4000" dirty="0"/>
            </a:br>
            <a:br>
              <a:rPr lang="en-US" sz="4000" dirty="0"/>
            </a:br>
            <a:br>
              <a:rPr lang="en-US" sz="4000"/>
            </a:br>
            <a:r>
              <a:rPr lang="en-US" sz="4000"/>
              <a:t>S. M</a:t>
            </a:r>
            <a:r>
              <a:rPr lang="en-US" sz="4000" dirty="0"/>
              <a:t>. Murtaza Rizvi </a:t>
            </a:r>
            <a:br>
              <a:rPr lang="en-US" sz="4000" dirty="0"/>
            </a:br>
            <a:r>
              <a:rPr lang="en-US" sz="4000" dirty="0"/>
              <a:t>(22k-4754)</a:t>
            </a:r>
            <a:br>
              <a:rPr lang="en-US" sz="4000" dirty="0"/>
            </a:br>
            <a:br>
              <a:rPr lang="en-US" sz="4000" dirty="0"/>
            </a:br>
            <a:br>
              <a:rPr lang="en-US" sz="4000" dirty="0"/>
            </a:br>
            <a:r>
              <a:rPr lang="en-US" sz="4000" dirty="0"/>
              <a:t>M. </a:t>
            </a:r>
            <a:r>
              <a:rPr lang="en-US" sz="4000" dirty="0" err="1"/>
              <a:t>yahya</a:t>
            </a:r>
            <a:r>
              <a:rPr lang="en-US" sz="4000" dirty="0"/>
              <a:t> khan </a:t>
            </a:r>
            <a:br>
              <a:rPr lang="en-US" sz="4000" dirty="0"/>
            </a:br>
            <a:r>
              <a:rPr lang="en-US" sz="4000" dirty="0"/>
              <a:t>(22K-4690)</a:t>
            </a:r>
            <a:br>
              <a:rPr lang="en-US" sz="4000" dirty="0"/>
            </a:br>
            <a:br>
              <a:rPr lang="en-US" sz="4000" dirty="0"/>
            </a:br>
            <a:br>
              <a:rPr lang="en-US" sz="4000" dirty="0"/>
            </a:br>
            <a:r>
              <a:rPr lang="en-US" sz="4000" dirty="0"/>
              <a:t>all three of us</a:t>
            </a:r>
            <a:br>
              <a:rPr lang="en-US" sz="4000" dirty="0"/>
            </a:br>
            <a:br>
              <a:rPr lang="en-US" sz="4000" dirty="0"/>
            </a:br>
            <a:r>
              <a:rPr lang="en-US" sz="4000" dirty="0"/>
              <a:t>from</a:t>
            </a:r>
            <a:br>
              <a:rPr lang="en-US" sz="4000" dirty="0"/>
            </a:br>
            <a:br>
              <a:rPr lang="en-US" sz="4000" dirty="0"/>
            </a:br>
            <a:r>
              <a:rPr lang="en-US" sz="4000" dirty="0"/>
              <a:t>for listening</a:t>
            </a:r>
            <a:br>
              <a:rPr lang="en-US" sz="4000" dirty="0"/>
            </a:br>
            <a:br>
              <a:rPr lang="en-US" sz="4000" dirty="0"/>
            </a:br>
            <a:r>
              <a:rPr lang="en-US" sz="4000" dirty="0"/>
              <a:t>Thank you </a:t>
            </a:r>
          </a:p>
        </p:txBody>
      </p:sp>
      <p:sp>
        <p:nvSpPr>
          <p:cNvPr id="10" name="TextBox 9">
            <a:extLst>
              <a:ext uri="{FF2B5EF4-FFF2-40B4-BE49-F238E27FC236}">
                <a16:creationId xmlns:a16="http://schemas.microsoft.com/office/drawing/2014/main" id="{D7634CF8-922E-42EB-A3B1-AAAD5133FB0B}"/>
              </a:ext>
            </a:extLst>
          </p:cNvPr>
          <p:cNvSpPr txBox="1"/>
          <p:nvPr/>
        </p:nvSpPr>
        <p:spPr>
          <a:xfrm>
            <a:off x="0" y="2682149"/>
            <a:ext cx="12192000" cy="1323439"/>
          </a:xfrm>
          <a:prstGeom prst="rect">
            <a:avLst/>
          </a:prstGeom>
          <a:noFill/>
        </p:spPr>
        <p:txBody>
          <a:bodyPr wrap="square" rtlCol="0">
            <a:spAutoFit/>
          </a:bodyPr>
          <a:lstStyle/>
          <a:p>
            <a:pPr algn="ctr"/>
            <a:r>
              <a:rPr lang="en-US" sz="8000" dirty="0">
                <a:solidFill>
                  <a:schemeClr val="bg1"/>
                </a:solidFill>
                <a:latin typeface="+mj-lt"/>
              </a:rPr>
              <a:t>Any Questions ?</a:t>
            </a:r>
            <a:endParaRPr lang="en-US" sz="3200" dirty="0">
              <a:solidFill>
                <a:schemeClr val="bg1"/>
              </a:solidFill>
              <a:latin typeface="+mj-lt"/>
            </a:endParaRPr>
          </a:p>
        </p:txBody>
      </p:sp>
    </p:spTree>
    <p:extLst>
      <p:ext uri="{BB962C8B-B14F-4D97-AF65-F5344CB8AC3E}">
        <p14:creationId xmlns:p14="http://schemas.microsoft.com/office/powerpoint/2010/main" val="2184472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209 0.07361 L 0.01003 1.69745 " pathEditMode="relative" rAng="0" ptsTypes="AA">
                                      <p:cBhvr>
                                        <p:cTn id="6" dur="9000" fill="hold"/>
                                        <p:tgtEl>
                                          <p:spTgt spid="7"/>
                                        </p:tgtEl>
                                        <p:attrNameLst>
                                          <p:attrName>ppt_x</p:attrName>
                                          <p:attrName>ppt_y</p:attrName>
                                        </p:attrNameLst>
                                      </p:cBhvr>
                                      <p:rCtr x="391" y="81181"/>
                                    </p:animMotion>
                                  </p:childTnLst>
                                </p:cTn>
                              </p:par>
                            </p:childTnLst>
                          </p:cTn>
                        </p:par>
                        <p:par>
                          <p:cTn id="7" fill="hold">
                            <p:stCondLst>
                              <p:cond delay="9000"/>
                            </p:stCondLst>
                            <p:childTnLst>
                              <p:par>
                                <p:cTn id="8" presetID="10" presetClass="exit" presetSubtype="0" fill="hold" grpId="1" nodeType="after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950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Escalators">
            <a:extLst>
              <a:ext uri="{FF2B5EF4-FFF2-40B4-BE49-F238E27FC236}">
                <a16:creationId xmlns:a16="http://schemas.microsoft.com/office/drawing/2014/main" id="{8BDF715E-2C2F-445A-8038-DC603B80745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10193" b="10193"/>
          <a:stretch>
            <a:fillRect/>
          </a:stretch>
        </p:blipFill>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870857"/>
            <a:ext cx="9144000" cy="2286000"/>
          </a:xfrm>
        </p:spPr>
        <p:txBody>
          <a:bodyPr/>
          <a:lstStyle/>
          <a:p>
            <a:r>
              <a:rPr lang="en-US" sz="7200" dirty="0"/>
              <a:t>Introduction</a:t>
            </a:r>
          </a:p>
        </p:txBody>
      </p:sp>
      <p:sp>
        <p:nvSpPr>
          <p:cNvPr id="5" name="Flowchart: Process 4">
            <a:extLst>
              <a:ext uri="{FF2B5EF4-FFF2-40B4-BE49-F238E27FC236}">
                <a16:creationId xmlns:a16="http://schemas.microsoft.com/office/drawing/2014/main" id="{89BDAA34-6A0B-4B1F-AB36-2B28B43AB0A5}"/>
              </a:ext>
            </a:extLst>
          </p:cNvPr>
          <p:cNvSpPr/>
          <p:nvPr/>
        </p:nvSpPr>
        <p:spPr>
          <a:xfrm>
            <a:off x="1524000" y="3616093"/>
            <a:ext cx="9350828" cy="794657"/>
          </a:xfrm>
          <a:prstGeom prst="flowChartProcess">
            <a:avLst/>
          </a:prstGeom>
          <a:solidFill>
            <a:schemeClr val="tx2">
              <a:lumMod val="60000"/>
              <a:lumOff val="40000"/>
              <a:alpha val="50000"/>
            </a:schemeClr>
          </a:solidFill>
          <a:ln>
            <a:solidFill>
              <a:schemeClr val="tx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6FC7BE-63A4-42E5-A205-C835CCFED3B8}"/>
              </a:ext>
            </a:extLst>
          </p:cNvPr>
          <p:cNvSpPr txBox="1"/>
          <p:nvPr/>
        </p:nvSpPr>
        <p:spPr>
          <a:xfrm>
            <a:off x="1295399" y="3616093"/>
            <a:ext cx="9579429" cy="646331"/>
          </a:xfrm>
          <a:prstGeom prst="rect">
            <a:avLst/>
          </a:prstGeom>
          <a:noFill/>
        </p:spPr>
        <p:txBody>
          <a:bodyPr wrap="square" rtlCol="0">
            <a:spAutoFit/>
          </a:bodyPr>
          <a:lstStyle/>
          <a:p>
            <a:pPr algn="ctr"/>
            <a:r>
              <a:rPr lang="en-US" sz="3600" i="1" dirty="0">
                <a:solidFill>
                  <a:schemeClr val="bg1"/>
                </a:solidFill>
              </a:rPr>
              <a:t>Importance of Employee Privacy Practices</a:t>
            </a:r>
          </a:p>
        </p:txBody>
      </p:sp>
    </p:spTree>
    <p:extLst>
      <p:ext uri="{BB962C8B-B14F-4D97-AF65-F5344CB8AC3E}">
        <p14:creationId xmlns:p14="http://schemas.microsoft.com/office/powerpoint/2010/main" val="467869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750"/>
                                        <p:tgtEl>
                                          <p:spTgt spid="5"/>
                                        </p:tgtEl>
                                      </p:cBhvr>
                                    </p:animEffect>
                                  </p:childTnLst>
                                </p:cTn>
                              </p:par>
                            </p:childTnLst>
                          </p:cTn>
                        </p:par>
                        <p:par>
                          <p:cTn id="12" fill="hold">
                            <p:stCondLst>
                              <p:cond delay="175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0" y="6167120"/>
            <a:ext cx="11756571" cy="690880"/>
          </a:xfrm>
        </p:spPr>
        <p:txBody>
          <a:bodyPr/>
          <a:lstStyle/>
          <a:p>
            <a:endParaRPr lang="en-US" dirty="0"/>
          </a:p>
        </p:txBody>
      </p:sp>
      <p:sp>
        <p:nvSpPr>
          <p:cNvPr id="6" name="Rectangle 2">
            <a:extLst>
              <a:ext uri="{FF2B5EF4-FFF2-40B4-BE49-F238E27FC236}">
                <a16:creationId xmlns:a16="http://schemas.microsoft.com/office/drawing/2014/main" id="{A7F9FB17-F06C-4E3F-9E18-59056D578FCC}"/>
              </a:ext>
            </a:extLst>
          </p:cNvPr>
          <p:cNvSpPr>
            <a:spLocks noGrp="1" noChangeArrowheads="1"/>
          </p:cNvSpPr>
          <p:nvPr>
            <p:ph type="ctrTitle"/>
          </p:nvPr>
        </p:nvSpPr>
        <p:spPr bwMode="auto">
          <a:xfrm>
            <a:off x="167641" y="699282"/>
            <a:ext cx="591852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n-lt"/>
              </a:rPr>
              <a:t>I. Employee privacy practices are crucial for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fostering trust, protecting sensitive data,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and ensuring compliance with legal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regulations.</a:t>
            </a:r>
            <a:br>
              <a:rPr kumimoji="0" lang="en-US" altLang="en-US" sz="1800" b="0" i="0" u="none" strike="noStrike" cap="none" normalizeH="0" baseline="0" dirty="0">
                <a:ln>
                  <a:noFill/>
                </a:ln>
                <a:solidFill>
                  <a:schemeClr val="tx1"/>
                </a:solidFill>
                <a:effectLst/>
                <a:latin typeface="+mn-lt"/>
              </a:rPr>
            </a:br>
            <a:br>
              <a:rPr kumimoji="0" lang="en-US" altLang="en-US" sz="1800" b="0" i="0" u="none" strike="noStrike" cap="none" normalizeH="0" baseline="0" dirty="0">
                <a:ln>
                  <a:noFill/>
                </a:ln>
                <a:solidFill>
                  <a:schemeClr val="tx1"/>
                </a:solidFill>
                <a:effectLst/>
                <a:latin typeface="+mn-lt"/>
              </a:rPr>
            </a:b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II. By respecting employee privacy,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organizations not only meet ethical and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legal obligations but also enhance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workplace morale and safeguard their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reputation.</a:t>
            </a:r>
            <a:br>
              <a:rPr kumimoji="0" lang="en-US" altLang="en-US" sz="1800" b="0" i="0" u="none" strike="noStrike" cap="none" normalizeH="0" baseline="0" dirty="0">
                <a:ln>
                  <a:noFill/>
                </a:ln>
                <a:solidFill>
                  <a:schemeClr val="tx1"/>
                </a:solidFill>
                <a:effectLst/>
                <a:latin typeface="+mn-lt"/>
              </a:rPr>
            </a:br>
            <a:br>
              <a:rPr kumimoji="0" lang="en-US" altLang="en-US" sz="1800" b="0" i="0" u="none" strike="noStrike" cap="none" normalizeH="0" baseline="0" dirty="0">
                <a:ln>
                  <a:noFill/>
                </a:ln>
                <a:solidFill>
                  <a:schemeClr val="tx1"/>
                </a:solidFill>
                <a:effectLst/>
                <a:latin typeface="+mn-lt"/>
              </a:rPr>
            </a:b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III. Prioritizing privacy demonstrates a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commitment to transparency and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security, ultimately supporting a more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productive and positive organizational </a:t>
            </a:r>
            <a:br>
              <a:rPr kumimoji="0" lang="en-US" altLang="en-US" sz="1800" b="0" i="0" u="none" strike="noStrike" cap="none" normalizeH="0" baseline="0" dirty="0">
                <a:ln>
                  <a:noFill/>
                </a:ln>
                <a:solidFill>
                  <a:schemeClr val="tx1"/>
                </a:solidFill>
                <a:effectLst/>
                <a:latin typeface="+mn-lt"/>
              </a:rPr>
            </a:br>
            <a:r>
              <a:rPr kumimoji="0" lang="en-US" altLang="en-US" sz="1800" b="0" i="0" u="none" strike="noStrike" cap="none" normalizeH="0" baseline="0" dirty="0">
                <a:ln>
                  <a:noFill/>
                </a:ln>
                <a:solidFill>
                  <a:schemeClr val="tx1"/>
                </a:solidFill>
                <a:effectLst/>
                <a:latin typeface="+mn-lt"/>
              </a:rPr>
              <a:t>     culture.</a:t>
            </a:r>
          </a:p>
        </p:txBody>
      </p:sp>
      <p:pic>
        <p:nvPicPr>
          <p:cNvPr id="10" name="Picture Placeholder 9" descr="Row of glowing hanging bulbs">
            <a:extLst>
              <a:ext uri="{FF2B5EF4-FFF2-40B4-BE49-F238E27FC236}">
                <a16:creationId xmlns:a16="http://schemas.microsoft.com/office/drawing/2014/main" id="{2DFF90C7-DF89-47AE-97B9-23974E044354}"/>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0645" r="20645"/>
          <a:stretch>
            <a:fillRect/>
          </a:stretch>
        </p:blipFill>
        <p:spPr/>
      </p:pic>
    </p:spTree>
    <p:extLst>
      <p:ext uri="{BB962C8B-B14F-4D97-AF65-F5344CB8AC3E}">
        <p14:creationId xmlns:p14="http://schemas.microsoft.com/office/powerpoint/2010/main" val="3930438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088572"/>
            <a:ext cx="6241650" cy="4757057"/>
          </a:xfrm>
          <a:noFill/>
        </p:spPr>
        <p:txBody>
          <a:bodyPr vert="horz" lIns="91440" tIns="45720" rIns="91440" bIns="45720" rtlCol="0" anchor="t">
            <a:normAutofit/>
          </a:bodyPr>
          <a:lstStyle/>
          <a:p>
            <a:pPr>
              <a:buFont typeface="Wingdings" panose="05000000000000000000" pitchFamily="2" charset="2"/>
              <a:buChar char="v"/>
            </a:pPr>
            <a:r>
              <a:rPr lang="en-US" sz="2400" b="1" dirty="0"/>
              <a:t>Ethical Responsibility:</a:t>
            </a:r>
            <a:r>
              <a:rPr lang="en-US" sz="2400" dirty="0"/>
              <a:t> Ensures trust and ethical treatment of employees.</a:t>
            </a:r>
          </a:p>
          <a:p>
            <a:pPr>
              <a:buFont typeface="Wingdings" panose="05000000000000000000" pitchFamily="2" charset="2"/>
              <a:buChar char="v"/>
            </a:pPr>
            <a:r>
              <a:rPr lang="en-US" sz="2400" b="1" dirty="0"/>
              <a:t>Regulatory Compliance:</a:t>
            </a:r>
            <a:r>
              <a:rPr lang="en-US" sz="2400" dirty="0"/>
              <a:t> Meets data protection laws like GDPR, CCPA, and HIPAA.</a:t>
            </a:r>
          </a:p>
          <a:p>
            <a:pPr>
              <a:buFont typeface="Wingdings" panose="05000000000000000000" pitchFamily="2" charset="2"/>
              <a:buChar char="v"/>
            </a:pPr>
            <a:r>
              <a:rPr lang="en-US" sz="2400" b="1" dirty="0"/>
              <a:t>Business Reputation:</a:t>
            </a:r>
            <a:r>
              <a:rPr lang="en-US" sz="2400" dirty="0"/>
              <a:t> Demonstrates commitment to employee welfare, attracting talent and maintaining organizational credibility.</a:t>
            </a:r>
          </a:p>
          <a:p>
            <a:pPr>
              <a:buFont typeface="Wingdings" panose="05000000000000000000" pitchFamily="2" charset="2"/>
              <a:buChar char="v"/>
            </a:pPr>
            <a:r>
              <a:rPr lang="en-US" sz="2400" b="1" dirty="0"/>
              <a:t>Operational Efficiency:</a:t>
            </a:r>
            <a:r>
              <a:rPr lang="en-US" sz="2400" dirty="0"/>
              <a:t> Reduces risk of disputes related to data misuse or breaches.</a:t>
            </a:r>
          </a:p>
        </p:txBody>
      </p:sp>
      <p:pic>
        <p:nvPicPr>
          <p:cNvPr id="12" name="Picture Placeholder 11" descr="White modern architecture">
            <a:extLst>
              <a:ext uri="{FF2B5EF4-FFF2-40B4-BE49-F238E27FC236}">
                <a16:creationId xmlns:a16="http://schemas.microsoft.com/office/drawing/2014/main" id="{734C5B31-CD18-4AAC-8C80-E7FFE9226DA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134" r="29134"/>
          <a:stretch>
            <a:fillRect/>
          </a:stretch>
        </p:blipFill>
        <p:spPr/>
      </p:pic>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Key Considerations for Employee Privacy</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i="1" dirty="0"/>
              <a:t>Trust &amp; boundaries</a:t>
            </a:r>
          </a:p>
        </p:txBody>
      </p:sp>
    </p:spTree>
    <p:extLst>
      <p:ext uri="{BB962C8B-B14F-4D97-AF65-F5344CB8AC3E}">
        <p14:creationId xmlns:p14="http://schemas.microsoft.com/office/powerpoint/2010/main" val="1679936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barn(inVertical)">
                                      <p:cBhvr>
                                        <p:cTn id="11" dur="750"/>
                                        <p:tgtEl>
                                          <p:spTgt spid="12">
                                            <p:bg/>
                                          </p:spTgt>
                                        </p:tgtEl>
                                      </p:cBhvr>
                                    </p:animEffect>
                                  </p:childTnLst>
                                </p:cTn>
                              </p:par>
                            </p:childTnLst>
                          </p:cTn>
                        </p:par>
                        <p:par>
                          <p:cTn id="12" fill="hold">
                            <p:stCondLst>
                              <p:cond delay="1500"/>
                            </p:stCondLst>
                            <p:childTnLst>
                              <p:par>
                                <p:cTn id="13" presetID="16" presetClass="entr" presetSubtype="21"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barn(inVertical)">
                                      <p:cBhvr>
                                        <p:cTn id="15" dur="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167315"/>
            <a:ext cx="10515600" cy="789030"/>
          </a:xfrm>
          <a:noFill/>
        </p:spPr>
        <p:txBody>
          <a:bodyPr anchor="ctr"/>
          <a:lstStyle/>
          <a:p>
            <a:r>
              <a:rPr lang="en-US" sz="2400" u="sng" dirty="0"/>
              <a:t>Ethical Responsibility</a:t>
            </a:r>
            <a:endParaRPr lang="en-US" sz="4000" u="sng"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838199" y="850322"/>
            <a:ext cx="10515601" cy="2186494"/>
          </a:xfrm>
          <a:noFill/>
        </p:spPr>
        <p:txBody>
          <a:bodyPr>
            <a:normAutofit/>
          </a:bodyPr>
          <a:lstStyle/>
          <a:p>
            <a:pPr marL="285750" indent="-285750">
              <a:buFont typeface="Wingdings" panose="05000000000000000000" pitchFamily="2" charset="2"/>
              <a:buChar char="v"/>
            </a:pPr>
            <a:r>
              <a:rPr lang="en-US" b="1" dirty="0"/>
              <a:t>Respecting Personal Boundaries:</a:t>
            </a:r>
            <a:r>
              <a:rPr lang="en-US" dirty="0"/>
              <a:t> Employees expect their personal information to be handled with respect and discretion.</a:t>
            </a:r>
          </a:p>
          <a:p>
            <a:pPr marL="285750" indent="-285750">
              <a:buFont typeface="Wingdings" panose="05000000000000000000" pitchFamily="2" charset="2"/>
              <a:buChar char="v"/>
            </a:pPr>
            <a:endParaRPr lang="en-US" sz="100" dirty="0"/>
          </a:p>
          <a:p>
            <a:pPr marL="285750" indent="-285750">
              <a:buFont typeface="Wingdings" panose="05000000000000000000" pitchFamily="2" charset="2"/>
              <a:buChar char="v"/>
            </a:pPr>
            <a:r>
              <a:rPr lang="en-US" b="1" dirty="0"/>
              <a:t>Building Trust:</a:t>
            </a:r>
            <a:r>
              <a:rPr lang="en-US" dirty="0"/>
              <a:t> Clear privacy practices and empathy promote trust between the organization and employees, which is essential for a positive work environment.</a:t>
            </a:r>
          </a:p>
          <a:p>
            <a:pPr marL="285750" indent="-285750">
              <a:buFont typeface="Wingdings" panose="05000000000000000000" pitchFamily="2" charset="2"/>
              <a:buChar char="v"/>
            </a:pPr>
            <a:endParaRPr lang="en-US" sz="100" dirty="0"/>
          </a:p>
          <a:p>
            <a:pPr marL="285750" indent="-285750">
              <a:buFont typeface="Wingdings" panose="05000000000000000000" pitchFamily="2" charset="2"/>
              <a:buChar char="v"/>
            </a:pPr>
            <a:r>
              <a:rPr lang="en-US" b="1" dirty="0"/>
              <a:t>Corporate Social Responsibility:</a:t>
            </a:r>
            <a:r>
              <a:rPr lang="en-US" dirty="0"/>
              <a:t> Ethical handling of employee data aligns with broader corporate values of fairness, respect, and responsibility.</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1">
            <a:extLst>
              <a:ext uri="{FF2B5EF4-FFF2-40B4-BE49-F238E27FC236}">
                <a16:creationId xmlns:a16="http://schemas.microsoft.com/office/drawing/2014/main" id="{AC034D47-9D5C-4733-81B9-646F24FDECD8}"/>
              </a:ext>
            </a:extLst>
          </p:cNvPr>
          <p:cNvSpPr txBox="1">
            <a:spLocks/>
          </p:cNvSpPr>
          <p:nvPr/>
        </p:nvSpPr>
        <p:spPr>
          <a:xfrm>
            <a:off x="838198" y="3065490"/>
            <a:ext cx="10515600" cy="654333"/>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u="sng" dirty="0"/>
              <a:t>Regulatory Compliance</a:t>
            </a:r>
          </a:p>
        </p:txBody>
      </p:sp>
      <p:sp>
        <p:nvSpPr>
          <p:cNvPr id="7" name="Content Placeholder 3">
            <a:extLst>
              <a:ext uri="{FF2B5EF4-FFF2-40B4-BE49-F238E27FC236}">
                <a16:creationId xmlns:a16="http://schemas.microsoft.com/office/drawing/2014/main" id="{5D7F773E-D7D4-4F72-9F45-26B60E16B468}"/>
              </a:ext>
            </a:extLst>
          </p:cNvPr>
          <p:cNvSpPr txBox="1">
            <a:spLocks/>
          </p:cNvSpPr>
          <p:nvPr/>
        </p:nvSpPr>
        <p:spPr>
          <a:xfrm>
            <a:off x="838199" y="3821185"/>
            <a:ext cx="10515601" cy="2001469"/>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b="1" dirty="0"/>
              <a:t>Meeting Legal Requirements: </a:t>
            </a:r>
            <a:r>
              <a:rPr lang="en-US" dirty="0"/>
              <a:t>Privacy laws like GDPR, CCPA, and HIPAA require organizations to protect personal data and be transparent in its usage.</a:t>
            </a:r>
          </a:p>
          <a:p>
            <a:pPr marL="342900" indent="-342900">
              <a:buFont typeface="Wingdings" panose="05000000000000000000" pitchFamily="2" charset="2"/>
              <a:buChar char="v"/>
            </a:pPr>
            <a:endParaRPr lang="en-US" sz="100" dirty="0"/>
          </a:p>
          <a:p>
            <a:pPr marL="342900" indent="-342900">
              <a:buFont typeface="Wingdings" panose="05000000000000000000" pitchFamily="2" charset="2"/>
              <a:buChar char="v"/>
            </a:pPr>
            <a:r>
              <a:rPr lang="en-US" b="1" dirty="0"/>
              <a:t>Avoiding Legal Risks: </a:t>
            </a:r>
            <a:r>
              <a:rPr lang="en-US" dirty="0"/>
              <a:t>Non-compliance can lead to fines, legal actions, and reputational damage.</a:t>
            </a:r>
          </a:p>
          <a:p>
            <a:pPr marL="342900" indent="-342900">
              <a:buFont typeface="Wingdings" panose="05000000000000000000" pitchFamily="2" charset="2"/>
              <a:buChar char="v"/>
            </a:pPr>
            <a:endParaRPr lang="en-US" sz="100" dirty="0"/>
          </a:p>
          <a:p>
            <a:pPr marL="342900" indent="-342900">
              <a:buFont typeface="Wingdings" panose="05000000000000000000" pitchFamily="2" charset="2"/>
              <a:buChar char="v"/>
            </a:pPr>
            <a:r>
              <a:rPr lang="en-US" b="1" dirty="0"/>
              <a:t>Global Considerations: </a:t>
            </a:r>
            <a:r>
              <a:rPr lang="en-US" dirty="0"/>
              <a:t>As regulations evolve, companies must stay up to date on privacy requirements across different jurisdictions.</a:t>
            </a:r>
          </a:p>
        </p:txBody>
      </p:sp>
    </p:spTree>
    <p:extLst>
      <p:ext uri="{BB962C8B-B14F-4D97-AF65-F5344CB8AC3E}">
        <p14:creationId xmlns:p14="http://schemas.microsoft.com/office/powerpoint/2010/main" val="2243159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14:presetBounceEnd="66667">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14:bounceEnd="66667">
                                          <p:cBhvr additive="base">
                                            <p:cTn id="11" dur="750" fill="hold"/>
                                            <p:tgtEl>
                                              <p:spTgt spid="4">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66667">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14:bounceEnd="66667">
                                          <p:cBhvr additive="base">
                                            <p:cTn id="16" dur="750" fill="hold"/>
                                            <p:tgtEl>
                                              <p:spTgt spid="4">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17"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14:presetBounceEnd="66667">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14:bounceEnd="66667">
                                          <p:cBhvr additive="base">
                                            <p:cTn id="21" dur="750" fill="hold"/>
                                            <p:tgtEl>
                                              <p:spTgt spid="4">
                                                <p:txEl>
                                                  <p:pRg st="4" end="4"/>
                                                </p:txEl>
                                              </p:spTgt>
                                            </p:tgtEl>
                                            <p:attrNameLst>
                                              <p:attrName>ppt_x</p:attrName>
                                            </p:attrNameLst>
                                          </p:cBhvr>
                                          <p:tavLst>
                                            <p:tav tm="0">
                                              <p:val>
                                                <p:strVal val="0-#ppt_w/2"/>
                                              </p:val>
                                            </p:tav>
                                            <p:tav tm="100000">
                                              <p:val>
                                                <p:strVal val="#ppt_x"/>
                                              </p:val>
                                            </p:tav>
                                          </p:tavLst>
                                        </p:anim>
                                        <p:anim calcmode="lin" valueType="num" p14:bounceEnd="66667">
                                          <p:cBhvr additive="base">
                                            <p:cTn id="22" dur="7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childTnLst>
                              </p:cTn>
                            </p:par>
                            <p:par>
                              <p:cTn id="27" fill="hold">
                                <p:stCondLst>
                                  <p:cond delay="3750"/>
                                </p:stCondLst>
                                <p:childTnLst>
                                  <p:par>
                                    <p:cTn id="28" presetID="2" presetClass="entr" presetSubtype="8" fill="hold" nodeType="afterEffect" p14:presetBounceEnd="66667">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14:bounceEnd="66667">
                                          <p:cBhvr additive="base">
                                            <p:cTn id="30" dur="750" fill="hold"/>
                                            <p:tgtEl>
                                              <p:spTgt spid="7">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31"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14:presetBounceEnd="66667">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14:bounceEnd="66667">
                                          <p:cBhvr additive="base">
                                            <p:cTn id="35" dur="750" fill="hold"/>
                                            <p:tgtEl>
                                              <p:spTgt spid="7">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36" dur="7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7" fill="hold">
                                <p:stCondLst>
                                  <p:cond delay="5250"/>
                                </p:stCondLst>
                                <p:childTnLst>
                                  <p:par>
                                    <p:cTn id="38" presetID="2" presetClass="entr" presetSubtype="8" fill="hold" nodeType="afterEffect" p14:presetBounceEnd="66667">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 calcmode="lin" valueType="num" p14:bounceEnd="66667">
                                          <p:cBhvr additive="base">
                                            <p:cTn id="40" dur="750" fill="hold"/>
                                            <p:tgtEl>
                                              <p:spTgt spid="7">
                                                <p:txEl>
                                                  <p:pRg st="4" end="4"/>
                                                </p:txEl>
                                              </p:spTgt>
                                            </p:tgtEl>
                                            <p:attrNameLst>
                                              <p:attrName>ppt_x</p:attrName>
                                            </p:attrNameLst>
                                          </p:cBhvr>
                                          <p:tavLst>
                                            <p:tav tm="0">
                                              <p:val>
                                                <p:strVal val="0-#ppt_w/2"/>
                                              </p:val>
                                            </p:tav>
                                            <p:tav tm="100000">
                                              <p:val>
                                                <p:strVal val="#ppt_x"/>
                                              </p:val>
                                            </p:tav>
                                          </p:tavLst>
                                        </p:anim>
                                        <p:anim calcmode="lin" valueType="num" p14:bounceEnd="66667">
                                          <p:cBhvr additive="base">
                                            <p:cTn id="41" dur="7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additive="base">
                                            <p:cTn id="16" dur="75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75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childTnLst>
                              </p:cTn>
                            </p:par>
                            <p:par>
                              <p:cTn id="27" fill="hold">
                                <p:stCondLst>
                                  <p:cond delay="3750"/>
                                </p:stCondLst>
                                <p:childTnLst>
                                  <p:par>
                                    <p:cTn id="28" presetID="2" presetClass="entr" presetSubtype="8" fill="hold" nodeType="after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1"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75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6" dur="7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7" fill="hold">
                                <p:stCondLst>
                                  <p:cond delay="5250"/>
                                </p:stCondLst>
                                <p:childTnLst>
                                  <p:par>
                                    <p:cTn id="38" presetID="2" presetClass="entr" presetSubtype="8" fill="hold" nodeType="after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 calcmode="lin" valueType="num">
                                          <p:cBhvr additive="base">
                                            <p:cTn id="40" dur="75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41" dur="7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1" y="97057"/>
            <a:ext cx="10515600" cy="598974"/>
          </a:xfrm>
          <a:noFill/>
        </p:spPr>
        <p:txBody>
          <a:bodyPr anchor="ctr"/>
          <a:lstStyle/>
          <a:p>
            <a:r>
              <a:rPr lang="en-US" sz="2400" u="sng" dirty="0"/>
              <a:t>Impact on Business Reputation</a:t>
            </a:r>
            <a:endParaRPr lang="en-US" sz="2400" b="1" u="sng"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838199" y="858711"/>
            <a:ext cx="10515601" cy="2127770"/>
          </a:xfrm>
          <a:noFill/>
        </p:spPr>
        <p:txBody>
          <a:bodyPr>
            <a:normAutofit/>
          </a:bodyPr>
          <a:lstStyle/>
          <a:p>
            <a:pPr marL="342900" indent="-342900">
              <a:buFont typeface="Wingdings" panose="05000000000000000000" pitchFamily="2" charset="2"/>
              <a:buChar char="v"/>
            </a:pPr>
            <a:r>
              <a:rPr lang="en-US" b="1" dirty="0"/>
              <a:t>Public Perception:</a:t>
            </a:r>
            <a:r>
              <a:rPr lang="en-US" dirty="0"/>
              <a:t> Companies with robust privacy practices are viewed as more trustworthy and responsible.</a:t>
            </a:r>
          </a:p>
          <a:p>
            <a:pPr marL="342900" indent="-342900">
              <a:buFont typeface="Wingdings" panose="05000000000000000000" pitchFamily="2" charset="2"/>
              <a:buChar char="v"/>
            </a:pPr>
            <a:endParaRPr lang="en-US" sz="100" dirty="0"/>
          </a:p>
          <a:p>
            <a:pPr marL="342900" indent="-342900">
              <a:buFont typeface="Wingdings" panose="05000000000000000000" pitchFamily="2" charset="2"/>
              <a:buChar char="v"/>
            </a:pPr>
            <a:r>
              <a:rPr lang="en-US" b="1" dirty="0"/>
              <a:t>Attraction and Retention of Talent: </a:t>
            </a:r>
            <a:r>
              <a:rPr lang="en-US" dirty="0"/>
              <a:t>Employees are more likely to join and stay with organizations that prioritize their privacy and data security.</a:t>
            </a:r>
          </a:p>
          <a:p>
            <a:pPr marL="342900" indent="-342900">
              <a:buFont typeface="Wingdings" panose="05000000000000000000" pitchFamily="2" charset="2"/>
              <a:buChar char="v"/>
            </a:pPr>
            <a:endParaRPr lang="en-US" sz="100" dirty="0"/>
          </a:p>
          <a:p>
            <a:pPr marL="342900" indent="-342900">
              <a:buFont typeface="Wingdings" panose="05000000000000000000" pitchFamily="2" charset="2"/>
              <a:buChar char="v"/>
            </a:pPr>
            <a:r>
              <a:rPr lang="en-US" b="1" dirty="0"/>
              <a:t>Customer Trust: </a:t>
            </a:r>
            <a:r>
              <a:rPr lang="en-US" dirty="0"/>
              <a:t>Strong privacy practices extend beyond employees, influencing customer confidence in the organization’s data handling.</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1">
            <a:extLst>
              <a:ext uri="{FF2B5EF4-FFF2-40B4-BE49-F238E27FC236}">
                <a16:creationId xmlns:a16="http://schemas.microsoft.com/office/drawing/2014/main" id="{E0FDF9F8-182A-4257-9416-B44F28A586F4}"/>
              </a:ext>
            </a:extLst>
          </p:cNvPr>
          <p:cNvSpPr txBox="1">
            <a:spLocks/>
          </p:cNvSpPr>
          <p:nvPr/>
        </p:nvSpPr>
        <p:spPr>
          <a:xfrm>
            <a:off x="838200" y="3133707"/>
            <a:ext cx="10515600" cy="590585"/>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2400" u="sng"/>
              <a:t>Operational Efficiency</a:t>
            </a:r>
            <a:endParaRPr lang="en-US" sz="4000" b="1" u="sng" dirty="0"/>
          </a:p>
        </p:txBody>
      </p:sp>
      <p:sp>
        <p:nvSpPr>
          <p:cNvPr id="7" name="Content Placeholder 3">
            <a:extLst>
              <a:ext uri="{FF2B5EF4-FFF2-40B4-BE49-F238E27FC236}">
                <a16:creationId xmlns:a16="http://schemas.microsoft.com/office/drawing/2014/main" id="{D0779A52-158B-4887-B1FF-B10419F6DCE6}"/>
              </a:ext>
            </a:extLst>
          </p:cNvPr>
          <p:cNvSpPr txBox="1">
            <a:spLocks/>
          </p:cNvSpPr>
          <p:nvPr/>
        </p:nvSpPr>
        <p:spPr>
          <a:xfrm>
            <a:off x="838198" y="3724292"/>
            <a:ext cx="10515601" cy="2329106"/>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b="1"/>
              <a:t>Minimizing Risks:</a:t>
            </a:r>
            <a:r>
              <a:rPr lang="en-US"/>
              <a:t> A well-structured privacy policy can help identify and mitigate data security threats before they become major issues.</a:t>
            </a:r>
          </a:p>
          <a:p>
            <a:pPr marL="342900" indent="-342900">
              <a:buFont typeface="Wingdings" panose="05000000000000000000" pitchFamily="2" charset="2"/>
              <a:buChar char="v"/>
            </a:pPr>
            <a:endParaRPr lang="en-US" sz="100"/>
          </a:p>
          <a:p>
            <a:pPr marL="342900" indent="-342900">
              <a:buFont typeface="Wingdings" panose="05000000000000000000" pitchFamily="2" charset="2"/>
              <a:buChar char="v"/>
            </a:pPr>
            <a:r>
              <a:rPr lang="en-US" b="1"/>
              <a:t>Streamlined Processes: </a:t>
            </a:r>
            <a:r>
              <a:rPr lang="en-US"/>
              <a:t>Clear privacy guidelines ensure consistent practices across the organization, improving efficiency and reducing confusion.</a:t>
            </a:r>
          </a:p>
          <a:p>
            <a:pPr marL="342900" indent="-342900">
              <a:buFont typeface="Wingdings" panose="05000000000000000000" pitchFamily="2" charset="2"/>
              <a:buChar char="v"/>
            </a:pPr>
            <a:endParaRPr lang="en-US" sz="100"/>
          </a:p>
          <a:p>
            <a:pPr marL="342900" indent="-342900">
              <a:buFont typeface="Wingdings" panose="05000000000000000000" pitchFamily="2" charset="2"/>
              <a:buChar char="v"/>
            </a:pPr>
            <a:r>
              <a:rPr lang="en-US" b="1"/>
              <a:t>Employee Satisfaction: </a:t>
            </a:r>
            <a:r>
              <a:rPr lang="en-US"/>
              <a:t>Transparent privacy policies lead to fewer concerns and distractions, allowing employees to focus on their work.</a:t>
            </a:r>
            <a:endParaRPr lang="en-US" dirty="0"/>
          </a:p>
        </p:txBody>
      </p:sp>
    </p:spTree>
    <p:extLst>
      <p:ext uri="{BB962C8B-B14F-4D97-AF65-F5344CB8AC3E}">
        <p14:creationId xmlns:p14="http://schemas.microsoft.com/office/powerpoint/2010/main" val="3915630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14:presetBounceEnd="66667">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14:bounceEnd="66667">
                                          <p:cBhvr additive="base">
                                            <p:cTn id="11" dur="750" fill="hold"/>
                                            <p:tgtEl>
                                              <p:spTgt spid="4">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66667">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14:bounceEnd="66667">
                                          <p:cBhvr additive="base">
                                            <p:cTn id="16" dur="750" fill="hold"/>
                                            <p:tgtEl>
                                              <p:spTgt spid="4">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17"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14:presetBounceEnd="66667">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14:bounceEnd="66667">
                                          <p:cBhvr additive="base">
                                            <p:cTn id="21" dur="750" fill="hold"/>
                                            <p:tgtEl>
                                              <p:spTgt spid="4">
                                                <p:txEl>
                                                  <p:pRg st="4" end="4"/>
                                                </p:txEl>
                                              </p:spTgt>
                                            </p:tgtEl>
                                            <p:attrNameLst>
                                              <p:attrName>ppt_x</p:attrName>
                                            </p:attrNameLst>
                                          </p:cBhvr>
                                          <p:tavLst>
                                            <p:tav tm="0">
                                              <p:val>
                                                <p:strVal val="0-#ppt_w/2"/>
                                              </p:val>
                                            </p:tav>
                                            <p:tav tm="100000">
                                              <p:val>
                                                <p:strVal val="#ppt_x"/>
                                              </p:val>
                                            </p:tav>
                                          </p:tavLst>
                                        </p:anim>
                                        <p:anim calcmode="lin" valueType="num" p14:bounceEnd="66667">
                                          <p:cBhvr additive="base">
                                            <p:cTn id="22" dur="7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childTnLst>
                              </p:cTn>
                            </p:par>
                            <p:par>
                              <p:cTn id="27" fill="hold">
                                <p:stCondLst>
                                  <p:cond delay="3750"/>
                                </p:stCondLst>
                                <p:childTnLst>
                                  <p:par>
                                    <p:cTn id="28" presetID="2" presetClass="entr" presetSubtype="8" fill="hold" nodeType="afterEffect" p14:presetBounceEnd="66667">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14:bounceEnd="66667">
                                          <p:cBhvr additive="base">
                                            <p:cTn id="30" dur="750" fill="hold"/>
                                            <p:tgtEl>
                                              <p:spTgt spid="7">
                                                <p:txEl>
                                                  <p:pRg st="0" end="0"/>
                                                </p:txEl>
                                              </p:spTgt>
                                            </p:tgtEl>
                                            <p:attrNameLst>
                                              <p:attrName>ppt_x</p:attrName>
                                            </p:attrNameLst>
                                          </p:cBhvr>
                                          <p:tavLst>
                                            <p:tav tm="0">
                                              <p:val>
                                                <p:strVal val="0-#ppt_w/2"/>
                                              </p:val>
                                            </p:tav>
                                            <p:tav tm="100000">
                                              <p:val>
                                                <p:strVal val="#ppt_x"/>
                                              </p:val>
                                            </p:tav>
                                          </p:tavLst>
                                        </p:anim>
                                        <p:anim calcmode="lin" valueType="num" p14:bounceEnd="66667">
                                          <p:cBhvr additive="base">
                                            <p:cTn id="31"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14:presetBounceEnd="66667">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14:bounceEnd="66667">
                                          <p:cBhvr additive="base">
                                            <p:cTn id="35" dur="750" fill="hold"/>
                                            <p:tgtEl>
                                              <p:spTgt spid="7">
                                                <p:txEl>
                                                  <p:pRg st="2" end="2"/>
                                                </p:txEl>
                                              </p:spTgt>
                                            </p:tgtEl>
                                            <p:attrNameLst>
                                              <p:attrName>ppt_x</p:attrName>
                                            </p:attrNameLst>
                                          </p:cBhvr>
                                          <p:tavLst>
                                            <p:tav tm="0">
                                              <p:val>
                                                <p:strVal val="0-#ppt_w/2"/>
                                              </p:val>
                                            </p:tav>
                                            <p:tav tm="100000">
                                              <p:val>
                                                <p:strVal val="#ppt_x"/>
                                              </p:val>
                                            </p:tav>
                                          </p:tavLst>
                                        </p:anim>
                                        <p:anim calcmode="lin" valueType="num" p14:bounceEnd="66667">
                                          <p:cBhvr additive="base">
                                            <p:cTn id="36" dur="7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7" fill="hold">
                                <p:stCondLst>
                                  <p:cond delay="5250"/>
                                </p:stCondLst>
                                <p:childTnLst>
                                  <p:par>
                                    <p:cTn id="38" presetID="2" presetClass="entr" presetSubtype="8" fill="hold" nodeType="afterEffect" p14:presetBounceEnd="66667">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 calcmode="lin" valueType="num" p14:bounceEnd="66667">
                                          <p:cBhvr additive="base">
                                            <p:cTn id="40" dur="750" fill="hold"/>
                                            <p:tgtEl>
                                              <p:spTgt spid="7">
                                                <p:txEl>
                                                  <p:pRg st="4" end="4"/>
                                                </p:txEl>
                                              </p:spTgt>
                                            </p:tgtEl>
                                            <p:attrNameLst>
                                              <p:attrName>ppt_x</p:attrName>
                                            </p:attrNameLst>
                                          </p:cBhvr>
                                          <p:tavLst>
                                            <p:tav tm="0">
                                              <p:val>
                                                <p:strVal val="0-#ppt_w/2"/>
                                              </p:val>
                                            </p:tav>
                                            <p:tav tm="100000">
                                              <p:val>
                                                <p:strVal val="#ppt_x"/>
                                              </p:val>
                                            </p:tav>
                                          </p:tavLst>
                                        </p:anim>
                                        <p:anim calcmode="lin" valueType="num" p14:bounceEnd="66667">
                                          <p:cBhvr additive="base">
                                            <p:cTn id="41" dur="7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 calcmode="lin" valueType="num">
                                          <p:cBhvr additive="base">
                                            <p:cTn id="16" dur="75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2" presetClass="entr" presetSubtype="8" fill="hold" nodeType="after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75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childTnLst>
                                    </p:cTn>
                                  </p:par>
                                </p:childTnLst>
                              </p:cTn>
                            </p:par>
                            <p:par>
                              <p:cTn id="27" fill="hold">
                                <p:stCondLst>
                                  <p:cond delay="3750"/>
                                </p:stCondLst>
                                <p:childTnLst>
                                  <p:par>
                                    <p:cTn id="28" presetID="2" presetClass="entr" presetSubtype="8" fill="hold" nodeType="after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1"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8" fill="hold" nodeType="after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75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6" dur="7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7" fill="hold">
                                <p:stCondLst>
                                  <p:cond delay="5250"/>
                                </p:stCondLst>
                                <p:childTnLst>
                                  <p:par>
                                    <p:cTn id="38" presetID="2" presetClass="entr" presetSubtype="8" fill="hold" nodeType="after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 calcmode="lin" valueType="num">
                                          <p:cBhvr additive="base">
                                            <p:cTn id="40" dur="75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41" dur="7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sz="3600" u="sng" dirty="0"/>
              <a:t>Core Frameworks for Privacy Practices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2" y="3029948"/>
            <a:ext cx="5442856" cy="2238738"/>
          </a:xfrm>
          <a:noFill/>
        </p:spPr>
        <p:txBody>
          <a:bodyPr vert="horz" lIns="91440" tIns="45720" rIns="91440" bIns="45720" rtlCol="0" anchor="t">
            <a:normAutofit/>
          </a:bodyPr>
          <a:lstStyle/>
          <a:p>
            <a:pPr algn="just"/>
            <a:r>
              <a:rPr lang="en-US" sz="2400" dirty="0"/>
              <a:t>Effective employee privacy management relies on core frameworks. These practices ensure ethical data handling, regulatory compliance, and reduced risks, fostering trust and organizational resilience.</a:t>
            </a:r>
          </a:p>
        </p:txBody>
      </p:sp>
      <p:pic>
        <p:nvPicPr>
          <p:cNvPr id="8" name="Picture Placeholder 7" descr="Hand typing on keyboard">
            <a:extLst>
              <a:ext uri="{FF2B5EF4-FFF2-40B4-BE49-F238E27FC236}">
                <a16:creationId xmlns:a16="http://schemas.microsoft.com/office/drawing/2014/main" id="{2F992898-FBAD-4D8C-8A3E-AF88112B56DE}"/>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7157" r="27157"/>
          <a:stretch>
            <a:fillRect/>
          </a:stretch>
        </p:blipFill>
        <p:spPr>
          <a:xfrm>
            <a:off x="7477125" y="-22225"/>
            <a:ext cx="4714875" cy="6880225"/>
          </a:xfrm>
        </p:spPr>
      </p:pic>
    </p:spTree>
    <p:extLst>
      <p:ext uri="{BB962C8B-B14F-4D97-AF65-F5344CB8AC3E}">
        <p14:creationId xmlns:p14="http://schemas.microsoft.com/office/powerpoint/2010/main" val="1649597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244</TotalTime>
  <Words>1162</Words>
  <Application>Microsoft Office PowerPoint</Application>
  <PresentationFormat>Widescreen</PresentationFormat>
  <Paragraphs>122</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Calibri Light</vt:lpstr>
      <vt:lpstr>Wingdings</vt:lpstr>
      <vt:lpstr>Custom</vt:lpstr>
      <vt:lpstr>superior Employee Privacy Practices</vt:lpstr>
      <vt:lpstr>AGENDA</vt:lpstr>
      <vt:lpstr>Introduction</vt:lpstr>
      <vt:lpstr>I. Employee privacy practices are crucial for         fostering trust, protecting sensitive data,      and ensuring compliance with legal     regulations.   II. By respecting employee privacy,       organizations not only meet ethical and      legal obligations but also enhance      workplace morale and safeguard their      reputation.   III. Prioritizing privacy demonstrates a        commitment to transparency and       security, ultimately supporting a more       productive and positive organizational       culture.</vt:lpstr>
      <vt:lpstr>PowerPoint Presentation</vt:lpstr>
      <vt:lpstr>Key Considerations for Employee Privacy</vt:lpstr>
      <vt:lpstr>Ethical Responsibility</vt:lpstr>
      <vt:lpstr>Impact on Business Reputation</vt:lpstr>
      <vt:lpstr>Core Frameworks for Privacy Practices</vt:lpstr>
      <vt:lpstr>Frameworks</vt:lpstr>
      <vt:lpstr>Frameworks</vt:lpstr>
      <vt:lpstr>Identifying Security Implications</vt:lpstr>
      <vt:lpstr>PowerPoint Presentation</vt:lpstr>
      <vt:lpstr>Security implications</vt:lpstr>
      <vt:lpstr>Addressing Privacy Challenges</vt:lpstr>
      <vt:lpstr>Solutions &amp; suggestions</vt:lpstr>
      <vt:lpstr>PowerPoint Presentation</vt:lpstr>
      <vt:lpstr>Implementation of privacy based system</vt:lpstr>
      <vt:lpstr>Implementation of digital database</vt:lpstr>
      <vt:lpstr>Implementation of digital database</vt:lpstr>
      <vt:lpstr>Implementation of digital database</vt:lpstr>
      <vt:lpstr>  Jahanzeb Khairi  (22K-4746)   S. M. Murtaza Rizvi  (22k-4754)   M. yahya khan  (22K-4690)   all three of us  from  for listening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superior Employee Privacy Practices</dc:title>
  <dc:creator>Jahanzeb</dc:creator>
  <cp:lastModifiedBy>Jahanzeb</cp:lastModifiedBy>
  <cp:revision>21</cp:revision>
  <dcterms:created xsi:type="dcterms:W3CDTF">2024-11-24T14:59:50Z</dcterms:created>
  <dcterms:modified xsi:type="dcterms:W3CDTF">2024-11-27T03:14:12Z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